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A26852FF-DDBF-4A57-889B-A1D0433EBA51}" type="datetimeFigureOut">
              <a:rPr lang="es-CO" smtClean="0"/>
              <a:t>26/06/2020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615242B-FB36-4CFB-9251-BD3A99E5B0E4}" type="slidenum">
              <a:rPr lang="es-CO" smtClean="0"/>
              <a:t>‹Nº›</a:t>
            </a:fld>
            <a:endParaRPr lang="es-CO"/>
          </a:p>
        </p:txBody>
      </p:sp>
    </p:spTree>
    <p:extLst>
      <p:ext uri="{BB962C8B-B14F-4D97-AF65-F5344CB8AC3E}">
        <p14:creationId xmlns:p14="http://schemas.microsoft.com/office/powerpoint/2010/main" val="200871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A26852FF-DDBF-4A57-889B-A1D0433EBA51}" type="datetimeFigureOut">
              <a:rPr lang="es-CO" smtClean="0"/>
              <a:t>26/06/2020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615242B-FB36-4CFB-9251-BD3A99E5B0E4}" type="slidenum">
              <a:rPr lang="es-CO" smtClean="0"/>
              <a:t>‹Nº›</a:t>
            </a:fld>
            <a:endParaRPr lang="es-CO"/>
          </a:p>
        </p:txBody>
      </p:sp>
    </p:spTree>
    <p:extLst>
      <p:ext uri="{BB962C8B-B14F-4D97-AF65-F5344CB8AC3E}">
        <p14:creationId xmlns:p14="http://schemas.microsoft.com/office/powerpoint/2010/main" val="3684927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A26852FF-DDBF-4A57-889B-A1D0433EBA51}" type="datetimeFigureOut">
              <a:rPr lang="es-CO" smtClean="0"/>
              <a:t>26/06/2020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615242B-FB36-4CFB-9251-BD3A99E5B0E4}" type="slidenum">
              <a:rPr lang="es-CO" smtClean="0"/>
              <a:t>‹Nº›</a:t>
            </a:fld>
            <a:endParaRPr lang="es-CO"/>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96880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A26852FF-DDBF-4A57-889B-A1D0433EBA51}" type="datetimeFigureOut">
              <a:rPr lang="es-CO" smtClean="0"/>
              <a:t>26/06/2020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615242B-FB36-4CFB-9251-BD3A99E5B0E4}" type="slidenum">
              <a:rPr lang="es-CO" smtClean="0"/>
              <a:t>‹Nº›</a:t>
            </a:fld>
            <a:endParaRPr lang="es-CO"/>
          </a:p>
        </p:txBody>
      </p:sp>
    </p:spTree>
    <p:extLst>
      <p:ext uri="{BB962C8B-B14F-4D97-AF65-F5344CB8AC3E}">
        <p14:creationId xmlns:p14="http://schemas.microsoft.com/office/powerpoint/2010/main" val="4020429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A26852FF-DDBF-4A57-889B-A1D0433EBA51}" type="datetimeFigureOut">
              <a:rPr lang="es-CO" smtClean="0"/>
              <a:t>26/06/2020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615242B-FB36-4CFB-9251-BD3A99E5B0E4}" type="slidenum">
              <a:rPr lang="es-CO" smtClean="0"/>
              <a:t>‹Nº›</a:t>
            </a:fld>
            <a:endParaRPr lang="es-CO"/>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30610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A26852FF-DDBF-4A57-889B-A1D0433EBA51}" type="datetimeFigureOut">
              <a:rPr lang="es-CO" smtClean="0"/>
              <a:t>26/06/2020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615242B-FB36-4CFB-9251-BD3A99E5B0E4}" type="slidenum">
              <a:rPr lang="es-CO" smtClean="0"/>
              <a:t>‹Nº›</a:t>
            </a:fld>
            <a:endParaRPr lang="es-CO"/>
          </a:p>
        </p:txBody>
      </p:sp>
    </p:spTree>
    <p:extLst>
      <p:ext uri="{BB962C8B-B14F-4D97-AF65-F5344CB8AC3E}">
        <p14:creationId xmlns:p14="http://schemas.microsoft.com/office/powerpoint/2010/main" val="2512286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26852FF-DDBF-4A57-889B-A1D0433EBA51}" type="datetimeFigureOut">
              <a:rPr lang="es-CO" smtClean="0"/>
              <a:t>26/06/2020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615242B-FB36-4CFB-9251-BD3A99E5B0E4}" type="slidenum">
              <a:rPr lang="es-CO" smtClean="0"/>
              <a:t>‹Nº›</a:t>
            </a:fld>
            <a:endParaRPr lang="es-CO"/>
          </a:p>
        </p:txBody>
      </p:sp>
    </p:spTree>
    <p:extLst>
      <p:ext uri="{BB962C8B-B14F-4D97-AF65-F5344CB8AC3E}">
        <p14:creationId xmlns:p14="http://schemas.microsoft.com/office/powerpoint/2010/main" val="111822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26852FF-DDBF-4A57-889B-A1D0433EBA51}" type="datetimeFigureOut">
              <a:rPr lang="es-CO" smtClean="0"/>
              <a:t>26/06/2020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615242B-FB36-4CFB-9251-BD3A99E5B0E4}" type="slidenum">
              <a:rPr lang="es-CO" smtClean="0"/>
              <a:t>‹Nº›</a:t>
            </a:fld>
            <a:endParaRPr lang="es-CO"/>
          </a:p>
        </p:txBody>
      </p:sp>
    </p:spTree>
    <p:extLst>
      <p:ext uri="{BB962C8B-B14F-4D97-AF65-F5344CB8AC3E}">
        <p14:creationId xmlns:p14="http://schemas.microsoft.com/office/powerpoint/2010/main" val="894671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26852FF-DDBF-4A57-889B-A1D0433EBA51}" type="datetimeFigureOut">
              <a:rPr lang="es-CO" smtClean="0"/>
              <a:t>26/06/2020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615242B-FB36-4CFB-9251-BD3A99E5B0E4}" type="slidenum">
              <a:rPr lang="es-CO" smtClean="0"/>
              <a:t>‹Nº›</a:t>
            </a:fld>
            <a:endParaRPr lang="es-CO"/>
          </a:p>
        </p:txBody>
      </p:sp>
    </p:spTree>
    <p:extLst>
      <p:ext uri="{BB962C8B-B14F-4D97-AF65-F5344CB8AC3E}">
        <p14:creationId xmlns:p14="http://schemas.microsoft.com/office/powerpoint/2010/main" val="4209559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A26852FF-DDBF-4A57-889B-A1D0433EBA51}" type="datetimeFigureOut">
              <a:rPr lang="es-CO" smtClean="0"/>
              <a:t>26/06/2020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615242B-FB36-4CFB-9251-BD3A99E5B0E4}" type="slidenum">
              <a:rPr lang="es-CO" smtClean="0"/>
              <a:t>‹Nº›</a:t>
            </a:fld>
            <a:endParaRPr lang="es-CO"/>
          </a:p>
        </p:txBody>
      </p:sp>
    </p:spTree>
    <p:extLst>
      <p:ext uri="{BB962C8B-B14F-4D97-AF65-F5344CB8AC3E}">
        <p14:creationId xmlns:p14="http://schemas.microsoft.com/office/powerpoint/2010/main" val="1530412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A26852FF-DDBF-4A57-889B-A1D0433EBA51}" type="datetimeFigureOut">
              <a:rPr lang="es-CO" smtClean="0"/>
              <a:t>26/06/2020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A615242B-FB36-4CFB-9251-BD3A99E5B0E4}" type="slidenum">
              <a:rPr lang="es-CO" smtClean="0"/>
              <a:t>‹Nº›</a:t>
            </a:fld>
            <a:endParaRPr lang="es-CO"/>
          </a:p>
        </p:txBody>
      </p:sp>
    </p:spTree>
    <p:extLst>
      <p:ext uri="{BB962C8B-B14F-4D97-AF65-F5344CB8AC3E}">
        <p14:creationId xmlns:p14="http://schemas.microsoft.com/office/powerpoint/2010/main" val="1992512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26852FF-DDBF-4A57-889B-A1D0433EBA51}" type="datetimeFigureOut">
              <a:rPr lang="es-CO" smtClean="0"/>
              <a:t>26/06/2020</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A615242B-FB36-4CFB-9251-BD3A99E5B0E4}" type="slidenum">
              <a:rPr lang="es-CO" smtClean="0"/>
              <a:t>‹Nº›</a:t>
            </a:fld>
            <a:endParaRPr lang="es-CO"/>
          </a:p>
        </p:txBody>
      </p:sp>
    </p:spTree>
    <p:extLst>
      <p:ext uri="{BB962C8B-B14F-4D97-AF65-F5344CB8AC3E}">
        <p14:creationId xmlns:p14="http://schemas.microsoft.com/office/powerpoint/2010/main" val="3127379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26852FF-DDBF-4A57-889B-A1D0433EBA51}" type="datetimeFigureOut">
              <a:rPr lang="es-CO" smtClean="0"/>
              <a:t>26/06/2020</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A615242B-FB36-4CFB-9251-BD3A99E5B0E4}" type="slidenum">
              <a:rPr lang="es-CO" smtClean="0"/>
              <a:t>‹Nº›</a:t>
            </a:fld>
            <a:endParaRPr lang="es-CO"/>
          </a:p>
        </p:txBody>
      </p:sp>
    </p:spTree>
    <p:extLst>
      <p:ext uri="{BB962C8B-B14F-4D97-AF65-F5344CB8AC3E}">
        <p14:creationId xmlns:p14="http://schemas.microsoft.com/office/powerpoint/2010/main" val="788017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852FF-DDBF-4A57-889B-A1D0433EBA51}" type="datetimeFigureOut">
              <a:rPr lang="es-CO" smtClean="0"/>
              <a:t>26/06/2020</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A615242B-FB36-4CFB-9251-BD3A99E5B0E4}" type="slidenum">
              <a:rPr lang="es-CO" smtClean="0"/>
              <a:t>‹Nº›</a:t>
            </a:fld>
            <a:endParaRPr lang="es-CO"/>
          </a:p>
        </p:txBody>
      </p:sp>
    </p:spTree>
    <p:extLst>
      <p:ext uri="{BB962C8B-B14F-4D97-AF65-F5344CB8AC3E}">
        <p14:creationId xmlns:p14="http://schemas.microsoft.com/office/powerpoint/2010/main" val="172226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A26852FF-DDBF-4A57-889B-A1D0433EBA51}" type="datetimeFigureOut">
              <a:rPr lang="es-CO" smtClean="0"/>
              <a:t>26/06/2020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A615242B-FB36-4CFB-9251-BD3A99E5B0E4}" type="slidenum">
              <a:rPr lang="es-CO" smtClean="0"/>
              <a:t>‹Nº›</a:t>
            </a:fld>
            <a:endParaRPr lang="es-CO"/>
          </a:p>
        </p:txBody>
      </p:sp>
    </p:spTree>
    <p:extLst>
      <p:ext uri="{BB962C8B-B14F-4D97-AF65-F5344CB8AC3E}">
        <p14:creationId xmlns:p14="http://schemas.microsoft.com/office/powerpoint/2010/main" val="4194189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A26852FF-DDBF-4A57-889B-A1D0433EBA51}" type="datetimeFigureOut">
              <a:rPr lang="es-CO" smtClean="0"/>
              <a:t>26/06/2020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A615242B-FB36-4CFB-9251-BD3A99E5B0E4}" type="slidenum">
              <a:rPr lang="es-CO" smtClean="0"/>
              <a:t>‹Nº›</a:t>
            </a:fld>
            <a:endParaRPr lang="es-CO"/>
          </a:p>
        </p:txBody>
      </p:sp>
    </p:spTree>
    <p:extLst>
      <p:ext uri="{BB962C8B-B14F-4D97-AF65-F5344CB8AC3E}">
        <p14:creationId xmlns:p14="http://schemas.microsoft.com/office/powerpoint/2010/main" val="187742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26852FF-DDBF-4A57-889B-A1D0433EBA51}" type="datetimeFigureOut">
              <a:rPr lang="es-CO" smtClean="0"/>
              <a:t>26/06/2020</a:t>
            </a:fld>
            <a:endParaRPr lang="es-CO"/>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615242B-FB36-4CFB-9251-BD3A99E5B0E4}" type="slidenum">
              <a:rPr lang="es-CO" smtClean="0"/>
              <a:t>‹Nº›</a:t>
            </a:fld>
            <a:endParaRPr lang="es-CO"/>
          </a:p>
        </p:txBody>
      </p:sp>
    </p:spTree>
    <p:extLst>
      <p:ext uri="{BB962C8B-B14F-4D97-AF65-F5344CB8AC3E}">
        <p14:creationId xmlns:p14="http://schemas.microsoft.com/office/powerpoint/2010/main" val="1321942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2" Type="http://schemas.openxmlformats.org/officeDocument/2006/relationships/hyperlink" Target="http://www.fundacionartsuma.org/"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4294967295"/>
          </p:nvPr>
        </p:nvSpPr>
        <p:spPr>
          <a:xfrm>
            <a:off x="2001078" y="6215456"/>
            <a:ext cx="7036905" cy="493519"/>
          </a:xfrm>
        </p:spPr>
        <p:txBody>
          <a:bodyPr>
            <a:normAutofit lnSpcReduction="10000"/>
          </a:bodyPr>
          <a:lstStyle/>
          <a:p>
            <a:r>
              <a:rPr lang="es-CO" sz="2800" b="1" i="1" dirty="0">
                <a:solidFill>
                  <a:schemeClr val="tx1"/>
                </a:solidFill>
              </a:rPr>
              <a:t>Ciudad Bolívar – Bogotá- Colombia</a:t>
            </a:r>
            <a:endParaRPr lang="en-US" sz="2800" b="1" i="1" dirty="0">
              <a:solidFill>
                <a:schemeClr val="tx1"/>
              </a:solidFill>
            </a:endParaRPr>
          </a:p>
        </p:txBody>
      </p:sp>
      <p:sp>
        <p:nvSpPr>
          <p:cNvPr id="6" name="Título 1">
            <a:extLst>
              <a:ext uri="{FF2B5EF4-FFF2-40B4-BE49-F238E27FC236}">
                <a16:creationId xmlns:a16="http://schemas.microsoft.com/office/drawing/2014/main" id="{F9B94849-CD9C-4866-9A81-BABC49271E91}"/>
              </a:ext>
            </a:extLst>
          </p:cNvPr>
          <p:cNvSpPr txBox="1">
            <a:spLocks/>
          </p:cNvSpPr>
          <p:nvPr/>
        </p:nvSpPr>
        <p:spPr>
          <a:xfrm>
            <a:off x="-172280" y="3503420"/>
            <a:ext cx="7580243" cy="1479017"/>
          </a:xfrm>
          <a:prstGeom prst="rect">
            <a:avLst/>
          </a:prstGeom>
          <a:effectLst/>
        </p:spPr>
        <p:txBody>
          <a:bodyPr vert="horz" lIns="91440" tIns="45720" rIns="91440" bIns="45720" rtlCol="0" anchor="b">
            <a:normAutofit fontScale="92500" lnSpcReduction="1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CO" sz="5400" dirty="0">
                <a:latin typeface="Eras Bold ITC" panose="020B0907030504020204" pitchFamily="34" charset="0"/>
              </a:rPr>
              <a:t>Parroquia Santa María </a:t>
            </a:r>
          </a:p>
          <a:p>
            <a:pPr algn="ctr"/>
            <a:r>
              <a:rPr lang="es-CO" sz="5400" dirty="0">
                <a:latin typeface="Eras Bold ITC" panose="020B0907030504020204" pitchFamily="34" charset="0"/>
              </a:rPr>
              <a:t>de Caná</a:t>
            </a:r>
            <a:endParaRPr lang="en-US" sz="5400" dirty="0">
              <a:latin typeface="Eras Bold ITC" panose="020B0907030504020204" pitchFamily="34" charset="0"/>
            </a:endParaRPr>
          </a:p>
        </p:txBody>
      </p:sp>
      <p:pic>
        <p:nvPicPr>
          <p:cNvPr id="46" name="Picture 45">
            <a:extLst>
              <a:ext uri="{FF2B5EF4-FFF2-40B4-BE49-F238E27FC236}">
                <a16:creationId xmlns:a16="http://schemas.microsoft.com/office/drawing/2014/main" id="{6B9A1B72-590D-4C9A-88CC-9AA0BA8DC913}"/>
              </a:ext>
            </a:extLst>
          </p:cNvPr>
          <p:cNvPicPr>
            <a:picLocks noChangeAspect="1"/>
          </p:cNvPicPr>
          <p:nvPr/>
        </p:nvPicPr>
        <p:blipFill>
          <a:blip r:embed="rId2"/>
          <a:stretch>
            <a:fillRect/>
          </a:stretch>
        </p:blipFill>
        <p:spPr>
          <a:xfrm>
            <a:off x="7076064" y="1308234"/>
            <a:ext cx="5213447" cy="5213447"/>
          </a:xfrm>
          <a:prstGeom prst="ellipse">
            <a:avLst/>
          </a:prstGeom>
          <a:ln>
            <a:noFill/>
          </a:ln>
          <a:effectLst>
            <a:softEdge rad="112500"/>
          </a:effectLst>
        </p:spPr>
      </p:pic>
      <p:pic>
        <p:nvPicPr>
          <p:cNvPr id="48" name="Picture 47">
            <a:extLst>
              <a:ext uri="{FF2B5EF4-FFF2-40B4-BE49-F238E27FC236}">
                <a16:creationId xmlns:a16="http://schemas.microsoft.com/office/drawing/2014/main" id="{C96D275A-7EBD-45B2-8CA3-50D766E6E917}"/>
              </a:ext>
            </a:extLst>
          </p:cNvPr>
          <p:cNvPicPr>
            <a:picLocks noChangeAspect="1"/>
          </p:cNvPicPr>
          <p:nvPr/>
        </p:nvPicPr>
        <p:blipFill>
          <a:blip r:embed="rId3"/>
          <a:stretch>
            <a:fillRect/>
          </a:stretch>
        </p:blipFill>
        <p:spPr>
          <a:xfrm>
            <a:off x="0" y="0"/>
            <a:ext cx="3401346" cy="3401346"/>
          </a:xfrm>
          <a:prstGeom prst="ellipse">
            <a:avLst/>
          </a:prstGeom>
          <a:ln>
            <a:noFill/>
          </a:ln>
          <a:effectLst>
            <a:softEdge rad="112500"/>
          </a:effectLst>
        </p:spPr>
      </p:pic>
      <p:sp>
        <p:nvSpPr>
          <p:cNvPr id="49" name="Título 1">
            <a:extLst>
              <a:ext uri="{FF2B5EF4-FFF2-40B4-BE49-F238E27FC236}">
                <a16:creationId xmlns:a16="http://schemas.microsoft.com/office/drawing/2014/main" id="{CB638873-4D3B-4371-88F7-30DA26FBE405}"/>
              </a:ext>
            </a:extLst>
          </p:cNvPr>
          <p:cNvSpPr txBox="1">
            <a:spLocks/>
          </p:cNvSpPr>
          <p:nvPr/>
        </p:nvSpPr>
        <p:spPr>
          <a:xfrm>
            <a:off x="259307" y="395784"/>
            <a:ext cx="11274830" cy="852985"/>
          </a:xfrm>
          <a:prstGeom prst="rect">
            <a:avLst/>
          </a:prstGeom>
          <a:effectLst/>
        </p:spPr>
        <p:txBody>
          <a:bodyPr vert="horz" lIns="91440" tIns="45720" rIns="91440" bIns="45720" rtlCol="0" anchor="b">
            <a:normAutofit lnSpcReduction="1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CO" sz="5400" dirty="0">
                <a:latin typeface="Eras Bold ITC" panose="020B0907030504020204" pitchFamily="34" charset="0"/>
              </a:rPr>
              <a:t>GESTIÓN 2018</a:t>
            </a:r>
            <a:endParaRPr lang="en-US" sz="5400" dirty="0">
              <a:latin typeface="Eras Bold ITC" panose="020B0907030504020204" pitchFamily="34" charset="0"/>
            </a:endParaRPr>
          </a:p>
        </p:txBody>
      </p:sp>
    </p:spTree>
    <p:extLst>
      <p:ext uri="{BB962C8B-B14F-4D97-AF65-F5344CB8AC3E}">
        <p14:creationId xmlns:p14="http://schemas.microsoft.com/office/powerpoint/2010/main" val="1701132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407C8E-3988-4A58-82B8-0C5DE2B42315}"/>
              </a:ext>
            </a:extLst>
          </p:cNvPr>
          <p:cNvSpPr/>
          <p:nvPr/>
        </p:nvSpPr>
        <p:spPr>
          <a:xfrm>
            <a:off x="1" y="1"/>
            <a:ext cx="1347536" cy="688677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ítulo 1">
            <a:extLst>
              <a:ext uri="{FF2B5EF4-FFF2-40B4-BE49-F238E27FC236}">
                <a16:creationId xmlns:a16="http://schemas.microsoft.com/office/drawing/2014/main" id="{053B3A4F-30F5-4708-B4F3-0A72098A8FC3}"/>
              </a:ext>
            </a:extLst>
          </p:cNvPr>
          <p:cNvSpPr txBox="1">
            <a:spLocks/>
          </p:cNvSpPr>
          <p:nvPr/>
        </p:nvSpPr>
        <p:spPr>
          <a:xfrm rot="16200000">
            <a:off x="-2400299" y="2959769"/>
            <a:ext cx="6328613" cy="938463"/>
          </a:xfrm>
          <a:prstGeom prst="rect">
            <a:avLst/>
          </a:prstGeom>
        </p:spPr>
        <p:txBody>
          <a:bodyPr>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6000" dirty="0">
                <a:solidFill>
                  <a:schemeClr val="bg1"/>
                </a:solidFill>
                <a:latin typeface="Modern No. 20" panose="02070704070505020303" pitchFamily="18" charset="0"/>
              </a:rPr>
              <a:t>Mes </a:t>
            </a:r>
            <a:r>
              <a:rPr lang="es-CO" sz="6000" dirty="0" smtClean="0">
                <a:solidFill>
                  <a:schemeClr val="bg1"/>
                </a:solidFill>
                <a:latin typeface="Modern No. 20" panose="02070704070505020303" pitchFamily="18" charset="0"/>
              </a:rPr>
              <a:t>de </a:t>
            </a:r>
            <a:r>
              <a:rPr lang="es-CO" sz="6000" dirty="0">
                <a:solidFill>
                  <a:schemeClr val="bg1"/>
                </a:solidFill>
                <a:latin typeface="Modern No. 20" panose="02070704070505020303" pitchFamily="18" charset="0"/>
              </a:rPr>
              <a:t>j</a:t>
            </a:r>
            <a:r>
              <a:rPr lang="es-CO" sz="6000" dirty="0" smtClean="0">
                <a:solidFill>
                  <a:schemeClr val="bg1"/>
                </a:solidFill>
                <a:latin typeface="Modern No. 20" panose="02070704070505020303" pitchFamily="18" charset="0"/>
              </a:rPr>
              <a:t>ulio </a:t>
            </a:r>
            <a:r>
              <a:rPr lang="es-CO" sz="6000" dirty="0">
                <a:solidFill>
                  <a:schemeClr val="bg1"/>
                </a:solidFill>
                <a:latin typeface="Modern No. 20" panose="02070704070505020303" pitchFamily="18" charset="0"/>
              </a:rPr>
              <a:t>y </a:t>
            </a:r>
            <a:r>
              <a:rPr lang="es-CO" sz="6000" dirty="0" smtClean="0">
                <a:solidFill>
                  <a:schemeClr val="bg1"/>
                </a:solidFill>
                <a:latin typeface="Modern No. 20" panose="02070704070505020303" pitchFamily="18" charset="0"/>
              </a:rPr>
              <a:t>agosto</a:t>
            </a:r>
            <a:endParaRPr lang="en-US" sz="6000" dirty="0">
              <a:solidFill>
                <a:schemeClr val="bg1"/>
              </a:solidFill>
              <a:latin typeface="Modern No. 20" panose="02070704070505020303" pitchFamily="18" charset="0"/>
            </a:endParaRPr>
          </a:p>
        </p:txBody>
      </p:sp>
      <p:pic>
        <p:nvPicPr>
          <p:cNvPr id="13" name="Picture 12">
            <a:extLst>
              <a:ext uri="{FF2B5EF4-FFF2-40B4-BE49-F238E27FC236}">
                <a16:creationId xmlns:a16="http://schemas.microsoft.com/office/drawing/2014/main" id="{960A82C8-CE71-4440-AA75-AAC94E2452B9}"/>
              </a:ext>
            </a:extLst>
          </p:cNvPr>
          <p:cNvPicPr>
            <a:picLocks noChangeAspect="1"/>
          </p:cNvPicPr>
          <p:nvPr/>
        </p:nvPicPr>
        <p:blipFill>
          <a:blip r:embed="rId2"/>
          <a:stretch>
            <a:fillRect/>
          </a:stretch>
        </p:blipFill>
        <p:spPr>
          <a:xfrm>
            <a:off x="10743644" y="6049365"/>
            <a:ext cx="1339161" cy="837411"/>
          </a:xfrm>
          <a:prstGeom prst="ellipse">
            <a:avLst/>
          </a:prstGeom>
          <a:ln>
            <a:noFill/>
          </a:ln>
          <a:effectLst>
            <a:softEdge rad="112500"/>
          </a:effectLst>
        </p:spPr>
      </p:pic>
      <p:sp>
        <p:nvSpPr>
          <p:cNvPr id="16" name="Rectangle 15">
            <a:extLst>
              <a:ext uri="{FF2B5EF4-FFF2-40B4-BE49-F238E27FC236}">
                <a16:creationId xmlns:a16="http://schemas.microsoft.com/office/drawing/2014/main" id="{B94DD19C-0F45-4569-843E-08AF3990091C}"/>
              </a:ext>
            </a:extLst>
          </p:cNvPr>
          <p:cNvSpPr/>
          <p:nvPr/>
        </p:nvSpPr>
        <p:spPr>
          <a:xfrm>
            <a:off x="1322510" y="2268"/>
            <a:ext cx="10871761" cy="61415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ítulo 1">
            <a:extLst>
              <a:ext uri="{FF2B5EF4-FFF2-40B4-BE49-F238E27FC236}">
                <a16:creationId xmlns:a16="http://schemas.microsoft.com/office/drawing/2014/main" id="{95CB35BD-338F-499A-B38A-39F226476478}"/>
              </a:ext>
            </a:extLst>
          </p:cNvPr>
          <p:cNvSpPr txBox="1">
            <a:spLocks/>
          </p:cNvSpPr>
          <p:nvPr/>
        </p:nvSpPr>
        <p:spPr>
          <a:xfrm>
            <a:off x="1416687" y="-146240"/>
            <a:ext cx="4534462" cy="938463"/>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5400" dirty="0">
                <a:solidFill>
                  <a:schemeClr val="bg1"/>
                </a:solidFill>
                <a:latin typeface="Modern No. 20" panose="02070704070505020303" pitchFamily="18" charset="0"/>
              </a:rPr>
              <a:t>Actividad</a:t>
            </a:r>
            <a:endParaRPr lang="en-US" sz="5400" dirty="0">
              <a:solidFill>
                <a:schemeClr val="bg1"/>
              </a:solidFill>
              <a:latin typeface="Modern No. 20" panose="02070704070505020303" pitchFamily="18" charset="0"/>
            </a:endParaRPr>
          </a:p>
        </p:txBody>
      </p:sp>
      <p:pic>
        <p:nvPicPr>
          <p:cNvPr id="9" name="Picture 8">
            <a:extLst>
              <a:ext uri="{FF2B5EF4-FFF2-40B4-BE49-F238E27FC236}">
                <a16:creationId xmlns:a16="http://schemas.microsoft.com/office/drawing/2014/main" id="{04A229C8-E144-4D33-8189-FDBC0FBB58F6}"/>
              </a:ext>
            </a:extLst>
          </p:cNvPr>
          <p:cNvPicPr>
            <a:picLocks noChangeAspect="1"/>
          </p:cNvPicPr>
          <p:nvPr/>
        </p:nvPicPr>
        <p:blipFill>
          <a:blip r:embed="rId3"/>
          <a:stretch>
            <a:fillRect/>
          </a:stretch>
        </p:blipFill>
        <p:spPr>
          <a:xfrm rot="10800000" flipH="1" flipV="1">
            <a:off x="6728564" y="645196"/>
            <a:ext cx="5354241" cy="6241580"/>
          </a:xfrm>
          <a:prstGeom prst="rect">
            <a:avLst/>
          </a:prstGeom>
        </p:spPr>
      </p:pic>
      <p:sp>
        <p:nvSpPr>
          <p:cNvPr id="10" name="Rectángulo 1">
            <a:extLst>
              <a:ext uri="{FF2B5EF4-FFF2-40B4-BE49-F238E27FC236}">
                <a16:creationId xmlns:a16="http://schemas.microsoft.com/office/drawing/2014/main" id="{DBA4CAE0-3BC4-4372-BACF-528A0F48F790}"/>
              </a:ext>
            </a:extLst>
          </p:cNvPr>
          <p:cNvSpPr/>
          <p:nvPr/>
        </p:nvSpPr>
        <p:spPr>
          <a:xfrm>
            <a:off x="1416687" y="940731"/>
            <a:ext cx="5086253" cy="5130828"/>
          </a:xfrm>
          <a:prstGeom prst="rect">
            <a:avLst/>
          </a:prstGeom>
        </p:spPr>
        <p:txBody>
          <a:bodyPr wrap="square">
            <a:spAutoFit/>
          </a:bodyPr>
          <a:lstStyle/>
          <a:p>
            <a:pPr marL="342900" marR="0" lvl="0" indent="-342900" algn="just">
              <a:lnSpc>
                <a:spcPct val="107000"/>
              </a:lnSpc>
              <a:spcBef>
                <a:spcPts val="0"/>
              </a:spcBef>
              <a:spcAft>
                <a:spcPts val="0"/>
              </a:spcAft>
              <a:buFont typeface="Symbol" panose="05050102010706020507" pitchFamily="18" charset="2"/>
              <a:buChar char=""/>
            </a:pPr>
            <a:r>
              <a:rPr lang="es-CO" sz="3400" dirty="0">
                <a:latin typeface="Times New Roman" panose="02020603050405020304" pitchFamily="18" charset="0"/>
                <a:ea typeface="Calibri" panose="020F0502020204030204" pitchFamily="34" charset="0"/>
                <a:cs typeface="Times New Roman" panose="02020603050405020304" pitchFamily="18" charset="0"/>
              </a:rPr>
              <a:t>Encuentros en estos dos meses con los niños pequeños y madres gestantes. Todos los sábados del mes de mayo y junio. </a:t>
            </a:r>
          </a:p>
          <a:p>
            <a:pPr marL="342900" marR="0" lvl="0" indent="-342900" algn="just">
              <a:lnSpc>
                <a:spcPct val="107000"/>
              </a:lnSpc>
              <a:spcBef>
                <a:spcPts val="0"/>
              </a:spcBef>
              <a:spcAft>
                <a:spcPts val="0"/>
              </a:spcAft>
              <a:buFont typeface="Symbol" panose="05050102010706020507" pitchFamily="18" charset="2"/>
              <a:buChar char=""/>
            </a:pPr>
            <a:r>
              <a:rPr lang="es-CO" sz="3400" dirty="0">
                <a:latin typeface="Times New Roman" panose="02020603050405020304" pitchFamily="18" charset="0"/>
                <a:ea typeface="Calibri" panose="020F0502020204030204" pitchFamily="34" charset="0"/>
                <a:cs typeface="Times New Roman" panose="02020603050405020304" pitchFamily="18" charset="0"/>
              </a:rPr>
              <a:t>Almuerzos entregados en esto dos meses: 5400 almuerzos. </a:t>
            </a:r>
            <a:endParaRPr lang="en-US" sz="3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4529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787174-A040-496F-9433-9E44DC8B1A86}"/>
              </a:ext>
            </a:extLst>
          </p:cNvPr>
          <p:cNvSpPr/>
          <p:nvPr/>
        </p:nvSpPr>
        <p:spPr>
          <a:xfrm>
            <a:off x="1" y="1"/>
            <a:ext cx="1347536" cy="688677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1">
            <a:extLst>
              <a:ext uri="{FF2B5EF4-FFF2-40B4-BE49-F238E27FC236}">
                <a16:creationId xmlns:a16="http://schemas.microsoft.com/office/drawing/2014/main" id="{5AE74E9F-4175-4F5C-A1C8-E043A75D3FDF}"/>
              </a:ext>
            </a:extLst>
          </p:cNvPr>
          <p:cNvSpPr txBox="1">
            <a:spLocks/>
          </p:cNvSpPr>
          <p:nvPr/>
        </p:nvSpPr>
        <p:spPr>
          <a:xfrm rot="16200000">
            <a:off x="-2544677" y="3080083"/>
            <a:ext cx="6617368" cy="938463"/>
          </a:xfrm>
          <a:prstGeom prst="rect">
            <a:avLst/>
          </a:prstGeom>
        </p:spPr>
        <p:txBody>
          <a:bodyPr>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6000" dirty="0">
                <a:solidFill>
                  <a:schemeClr val="bg1"/>
                </a:solidFill>
                <a:latin typeface="Modern No. 20" panose="02070704070505020303" pitchFamily="18" charset="0"/>
              </a:rPr>
              <a:t>Mes </a:t>
            </a:r>
            <a:r>
              <a:rPr lang="es-CO" sz="6000" dirty="0" smtClean="0">
                <a:solidFill>
                  <a:schemeClr val="bg1"/>
                </a:solidFill>
                <a:latin typeface="Modern No. 20" panose="02070704070505020303" pitchFamily="18" charset="0"/>
              </a:rPr>
              <a:t>de  septiembre </a:t>
            </a:r>
            <a:endParaRPr lang="en-US" sz="6000" dirty="0">
              <a:solidFill>
                <a:schemeClr val="bg1"/>
              </a:solidFill>
              <a:latin typeface="Modern No. 20" panose="02070704070505020303" pitchFamily="18" charset="0"/>
            </a:endParaRPr>
          </a:p>
        </p:txBody>
      </p:sp>
      <p:pic>
        <p:nvPicPr>
          <p:cNvPr id="6" name="Picture 5">
            <a:extLst>
              <a:ext uri="{FF2B5EF4-FFF2-40B4-BE49-F238E27FC236}">
                <a16:creationId xmlns:a16="http://schemas.microsoft.com/office/drawing/2014/main" id="{C21EF60D-025F-4B16-A3ED-B6E95327841E}"/>
              </a:ext>
            </a:extLst>
          </p:cNvPr>
          <p:cNvPicPr>
            <a:picLocks noChangeAspect="1"/>
          </p:cNvPicPr>
          <p:nvPr/>
        </p:nvPicPr>
        <p:blipFill>
          <a:blip r:embed="rId2"/>
          <a:stretch>
            <a:fillRect/>
          </a:stretch>
        </p:blipFill>
        <p:spPr>
          <a:xfrm>
            <a:off x="10743644" y="6049365"/>
            <a:ext cx="1339161" cy="837411"/>
          </a:xfrm>
          <a:prstGeom prst="ellipse">
            <a:avLst/>
          </a:prstGeom>
          <a:ln>
            <a:noFill/>
          </a:ln>
          <a:effectLst>
            <a:softEdge rad="112500"/>
          </a:effectLst>
        </p:spPr>
      </p:pic>
      <p:sp>
        <p:nvSpPr>
          <p:cNvPr id="9" name="Rectangle 8">
            <a:extLst>
              <a:ext uri="{FF2B5EF4-FFF2-40B4-BE49-F238E27FC236}">
                <a16:creationId xmlns:a16="http://schemas.microsoft.com/office/drawing/2014/main" id="{A915F263-AF07-4B99-A54A-83929FCE5231}"/>
              </a:ext>
            </a:extLst>
          </p:cNvPr>
          <p:cNvSpPr/>
          <p:nvPr/>
        </p:nvSpPr>
        <p:spPr>
          <a:xfrm>
            <a:off x="1322510" y="2268"/>
            <a:ext cx="10871761" cy="61415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a:extLst>
              <a:ext uri="{FF2B5EF4-FFF2-40B4-BE49-F238E27FC236}">
                <a16:creationId xmlns:a16="http://schemas.microsoft.com/office/drawing/2014/main" id="{B27C100A-408D-4069-A46C-44E056C46C8D}"/>
              </a:ext>
            </a:extLst>
          </p:cNvPr>
          <p:cNvSpPr txBox="1">
            <a:spLocks/>
          </p:cNvSpPr>
          <p:nvPr/>
        </p:nvSpPr>
        <p:spPr>
          <a:xfrm>
            <a:off x="1416687" y="-146240"/>
            <a:ext cx="4534462" cy="938463"/>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5400" dirty="0">
                <a:solidFill>
                  <a:schemeClr val="bg1"/>
                </a:solidFill>
                <a:latin typeface="Modern No. 20" panose="02070704070505020303" pitchFamily="18" charset="0"/>
              </a:rPr>
              <a:t>Actividad</a:t>
            </a:r>
            <a:endParaRPr lang="en-US" sz="5400" dirty="0">
              <a:solidFill>
                <a:schemeClr val="bg1"/>
              </a:solidFill>
              <a:latin typeface="Modern No. 20" panose="02070704070505020303" pitchFamily="18" charset="0"/>
            </a:endParaRPr>
          </a:p>
        </p:txBody>
      </p:sp>
      <p:pic>
        <p:nvPicPr>
          <p:cNvPr id="22" name="Picture 21">
            <a:extLst>
              <a:ext uri="{FF2B5EF4-FFF2-40B4-BE49-F238E27FC236}">
                <a16:creationId xmlns:a16="http://schemas.microsoft.com/office/drawing/2014/main" id="{6D23B18F-82F9-485E-956F-7583C4AA8DF4}"/>
              </a:ext>
            </a:extLst>
          </p:cNvPr>
          <p:cNvPicPr>
            <a:picLocks noChangeAspect="1"/>
          </p:cNvPicPr>
          <p:nvPr/>
        </p:nvPicPr>
        <p:blipFill>
          <a:blip r:embed="rId3"/>
          <a:stretch>
            <a:fillRect/>
          </a:stretch>
        </p:blipFill>
        <p:spPr>
          <a:xfrm rot="10800000" flipV="1">
            <a:off x="8421438" y="4737184"/>
            <a:ext cx="2395577" cy="2120815"/>
          </a:xfrm>
          <a:prstGeom prst="rect">
            <a:avLst/>
          </a:prstGeom>
        </p:spPr>
      </p:pic>
      <p:pic>
        <p:nvPicPr>
          <p:cNvPr id="31" name="Picture 30">
            <a:extLst>
              <a:ext uri="{FF2B5EF4-FFF2-40B4-BE49-F238E27FC236}">
                <a16:creationId xmlns:a16="http://schemas.microsoft.com/office/drawing/2014/main" id="{F992BB9A-E4BD-497D-86A8-C649EDC463AC}"/>
              </a:ext>
            </a:extLst>
          </p:cNvPr>
          <p:cNvPicPr>
            <a:picLocks noChangeAspect="1"/>
          </p:cNvPicPr>
          <p:nvPr/>
        </p:nvPicPr>
        <p:blipFill>
          <a:blip r:embed="rId4"/>
          <a:stretch>
            <a:fillRect/>
          </a:stretch>
        </p:blipFill>
        <p:spPr>
          <a:xfrm rot="10800000" flipV="1">
            <a:off x="1653577" y="4140799"/>
            <a:ext cx="3216985" cy="2848011"/>
          </a:xfrm>
          <a:prstGeom prst="rect">
            <a:avLst/>
          </a:prstGeom>
        </p:spPr>
      </p:pic>
      <p:pic>
        <p:nvPicPr>
          <p:cNvPr id="32" name="Picture 31">
            <a:extLst>
              <a:ext uri="{FF2B5EF4-FFF2-40B4-BE49-F238E27FC236}">
                <a16:creationId xmlns:a16="http://schemas.microsoft.com/office/drawing/2014/main" id="{B6DB28C6-823F-47CD-A968-FAC17DDB7019}"/>
              </a:ext>
            </a:extLst>
          </p:cNvPr>
          <p:cNvPicPr>
            <a:picLocks noChangeAspect="1"/>
          </p:cNvPicPr>
          <p:nvPr/>
        </p:nvPicPr>
        <p:blipFill>
          <a:blip r:embed="rId5"/>
          <a:stretch>
            <a:fillRect/>
          </a:stretch>
        </p:blipFill>
        <p:spPr>
          <a:xfrm rot="10800000" flipV="1">
            <a:off x="4914882" y="4089437"/>
            <a:ext cx="3216985" cy="2848011"/>
          </a:xfrm>
          <a:prstGeom prst="rect">
            <a:avLst/>
          </a:prstGeom>
        </p:spPr>
      </p:pic>
      <p:pic>
        <p:nvPicPr>
          <p:cNvPr id="35" name="Picture 34">
            <a:extLst>
              <a:ext uri="{FF2B5EF4-FFF2-40B4-BE49-F238E27FC236}">
                <a16:creationId xmlns:a16="http://schemas.microsoft.com/office/drawing/2014/main" id="{5EBB6558-73D7-4E96-90C1-5470D7E0A472}"/>
              </a:ext>
            </a:extLst>
          </p:cNvPr>
          <p:cNvPicPr>
            <a:picLocks noChangeAspect="1"/>
          </p:cNvPicPr>
          <p:nvPr/>
        </p:nvPicPr>
        <p:blipFill>
          <a:blip r:embed="rId6"/>
          <a:stretch>
            <a:fillRect/>
          </a:stretch>
        </p:blipFill>
        <p:spPr>
          <a:xfrm rot="10800000" flipV="1">
            <a:off x="1529840" y="720974"/>
            <a:ext cx="3376768" cy="2989468"/>
          </a:xfrm>
          <a:prstGeom prst="rect">
            <a:avLst/>
          </a:prstGeom>
        </p:spPr>
      </p:pic>
      <p:pic>
        <p:nvPicPr>
          <p:cNvPr id="36" name="Picture 35">
            <a:extLst>
              <a:ext uri="{FF2B5EF4-FFF2-40B4-BE49-F238E27FC236}">
                <a16:creationId xmlns:a16="http://schemas.microsoft.com/office/drawing/2014/main" id="{01BB7C72-E7AE-4A01-810B-37275A5E4120}"/>
              </a:ext>
            </a:extLst>
          </p:cNvPr>
          <p:cNvPicPr>
            <a:picLocks noChangeAspect="1"/>
          </p:cNvPicPr>
          <p:nvPr/>
        </p:nvPicPr>
        <p:blipFill>
          <a:blip r:embed="rId7"/>
          <a:stretch>
            <a:fillRect/>
          </a:stretch>
        </p:blipFill>
        <p:spPr>
          <a:xfrm rot="10800000" flipV="1">
            <a:off x="6756118" y="-3641969"/>
            <a:ext cx="3191095" cy="2825090"/>
          </a:xfrm>
          <a:prstGeom prst="rect">
            <a:avLst/>
          </a:prstGeom>
        </p:spPr>
      </p:pic>
      <p:sp>
        <p:nvSpPr>
          <p:cNvPr id="8" name="Título 1">
            <a:extLst>
              <a:ext uri="{FF2B5EF4-FFF2-40B4-BE49-F238E27FC236}">
                <a16:creationId xmlns:a16="http://schemas.microsoft.com/office/drawing/2014/main" id="{295F378B-6F9B-45A5-A20F-F3A18D412D78}"/>
              </a:ext>
            </a:extLst>
          </p:cNvPr>
          <p:cNvSpPr txBox="1">
            <a:spLocks/>
          </p:cNvSpPr>
          <p:nvPr/>
        </p:nvSpPr>
        <p:spPr>
          <a:xfrm>
            <a:off x="7599284" y="-146754"/>
            <a:ext cx="4534462" cy="938463"/>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5400" dirty="0">
                <a:solidFill>
                  <a:schemeClr val="bg1"/>
                </a:solidFill>
                <a:latin typeface="Modern No. 20" panose="02070704070505020303" pitchFamily="18" charset="0"/>
              </a:rPr>
              <a:t>Resultados</a:t>
            </a:r>
            <a:endParaRPr lang="en-US" sz="5400" dirty="0">
              <a:solidFill>
                <a:schemeClr val="bg1"/>
              </a:solidFill>
              <a:latin typeface="Modern No. 20" panose="02070704070505020303" pitchFamily="18" charset="0"/>
            </a:endParaRPr>
          </a:p>
        </p:txBody>
      </p:sp>
      <p:sp>
        <p:nvSpPr>
          <p:cNvPr id="39" name="Rectángulo 1">
            <a:extLst>
              <a:ext uri="{FF2B5EF4-FFF2-40B4-BE49-F238E27FC236}">
                <a16:creationId xmlns:a16="http://schemas.microsoft.com/office/drawing/2014/main" id="{079DB748-B0E3-41FA-AD2F-B9B50D3092A1}"/>
              </a:ext>
            </a:extLst>
          </p:cNvPr>
          <p:cNvSpPr/>
          <p:nvPr/>
        </p:nvSpPr>
        <p:spPr>
          <a:xfrm>
            <a:off x="4785948" y="638108"/>
            <a:ext cx="7271830" cy="1184427"/>
          </a:xfrm>
          <a:prstGeom prst="rect">
            <a:avLst/>
          </a:prstGeom>
        </p:spPr>
        <p:txBody>
          <a:bodyPr wrap="square">
            <a:spAutoFit/>
          </a:bodyPr>
          <a:lstStyle/>
          <a:p>
            <a:pPr marL="342900" marR="0" lvl="0" indent="-342900" algn="just">
              <a:lnSpc>
                <a:spcPct val="107000"/>
              </a:lnSpc>
              <a:spcBef>
                <a:spcPts val="0"/>
              </a:spcBef>
              <a:spcAft>
                <a:spcPts val="0"/>
              </a:spcAft>
              <a:buFont typeface="Symbol" panose="05050102010706020507" pitchFamily="18" charset="2"/>
              <a:buChar char=""/>
            </a:pPr>
            <a:r>
              <a:rPr lang="es-CO" sz="3400" dirty="0">
                <a:latin typeface="Times New Roman" panose="02020603050405020304" pitchFamily="18" charset="0"/>
                <a:ea typeface="Calibri" panose="020F0502020204030204" pitchFamily="34" charset="0"/>
                <a:cs typeface="Times New Roman" panose="02020603050405020304" pitchFamily="18" charset="0"/>
              </a:rPr>
              <a:t>Almuerzos entregados en </a:t>
            </a:r>
            <a:r>
              <a:rPr lang="es-CO" sz="3400">
                <a:latin typeface="Times New Roman" panose="02020603050405020304" pitchFamily="18" charset="0"/>
                <a:ea typeface="Calibri" panose="020F0502020204030204" pitchFamily="34" charset="0"/>
                <a:cs typeface="Times New Roman" panose="02020603050405020304" pitchFamily="18" charset="0"/>
              </a:rPr>
              <a:t>este mes: </a:t>
            </a:r>
            <a:r>
              <a:rPr lang="es-CO" sz="3400" dirty="0">
                <a:latin typeface="Times New Roman" panose="02020603050405020304" pitchFamily="18" charset="0"/>
                <a:ea typeface="Calibri" panose="020F0502020204030204" pitchFamily="34" charset="0"/>
                <a:cs typeface="Times New Roman" panose="02020603050405020304" pitchFamily="18" charset="0"/>
              </a:rPr>
              <a:t>5280 almuerzos. </a:t>
            </a:r>
            <a:endParaRPr lang="en-US" sz="3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3969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2A328E-84A7-4F05-BDE1-566B0FEA46A2}"/>
              </a:ext>
            </a:extLst>
          </p:cNvPr>
          <p:cNvSpPr/>
          <p:nvPr/>
        </p:nvSpPr>
        <p:spPr>
          <a:xfrm>
            <a:off x="1" y="1"/>
            <a:ext cx="1347536" cy="688677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1">
            <a:extLst>
              <a:ext uri="{FF2B5EF4-FFF2-40B4-BE49-F238E27FC236}">
                <a16:creationId xmlns:a16="http://schemas.microsoft.com/office/drawing/2014/main" id="{B7CE6A5D-0A07-43B9-AFD1-1B504F894800}"/>
              </a:ext>
            </a:extLst>
          </p:cNvPr>
          <p:cNvSpPr txBox="1">
            <a:spLocks/>
          </p:cNvSpPr>
          <p:nvPr/>
        </p:nvSpPr>
        <p:spPr>
          <a:xfrm rot="16200000">
            <a:off x="-2664994" y="2959768"/>
            <a:ext cx="6858003" cy="938463"/>
          </a:xfrm>
          <a:prstGeom prst="rect">
            <a:avLst/>
          </a:prstGeom>
        </p:spPr>
        <p:txBody>
          <a:bodyPr>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6000" dirty="0">
                <a:solidFill>
                  <a:schemeClr val="bg1"/>
                </a:solidFill>
                <a:latin typeface="Modern No. 20" panose="02070704070505020303" pitchFamily="18" charset="0"/>
              </a:rPr>
              <a:t>Mes </a:t>
            </a:r>
            <a:r>
              <a:rPr lang="es-CO" sz="6000" dirty="0">
                <a:solidFill>
                  <a:schemeClr val="bg1"/>
                </a:solidFill>
                <a:latin typeface="Modern No. 20" panose="02070704070505020303" pitchFamily="18" charset="0"/>
              </a:rPr>
              <a:t>d</a:t>
            </a:r>
            <a:r>
              <a:rPr lang="es-CO" sz="6000" dirty="0" smtClean="0">
                <a:solidFill>
                  <a:schemeClr val="bg1"/>
                </a:solidFill>
                <a:latin typeface="Modern No. 20" panose="02070704070505020303" pitchFamily="18" charset="0"/>
              </a:rPr>
              <a:t>e  </a:t>
            </a:r>
            <a:r>
              <a:rPr lang="es-CO" sz="6000" dirty="0">
                <a:solidFill>
                  <a:schemeClr val="bg1"/>
                </a:solidFill>
                <a:latin typeface="Modern No. 20" panose="02070704070505020303" pitchFamily="18" charset="0"/>
              </a:rPr>
              <a:t>o</a:t>
            </a:r>
            <a:r>
              <a:rPr lang="es-CO" sz="6000" dirty="0" smtClean="0">
                <a:solidFill>
                  <a:schemeClr val="bg1"/>
                </a:solidFill>
                <a:latin typeface="Modern No. 20" panose="02070704070505020303" pitchFamily="18" charset="0"/>
              </a:rPr>
              <a:t>ctubre</a:t>
            </a:r>
            <a:endParaRPr lang="en-US" sz="6000" dirty="0">
              <a:solidFill>
                <a:schemeClr val="bg1"/>
              </a:solidFill>
              <a:latin typeface="Modern No. 20" panose="02070704070505020303" pitchFamily="18" charset="0"/>
            </a:endParaRPr>
          </a:p>
        </p:txBody>
      </p:sp>
      <p:pic>
        <p:nvPicPr>
          <p:cNvPr id="6" name="Picture 5">
            <a:extLst>
              <a:ext uri="{FF2B5EF4-FFF2-40B4-BE49-F238E27FC236}">
                <a16:creationId xmlns:a16="http://schemas.microsoft.com/office/drawing/2014/main" id="{CB9AFCD8-7DA4-495E-99CB-12F0A1427C48}"/>
              </a:ext>
            </a:extLst>
          </p:cNvPr>
          <p:cNvPicPr>
            <a:picLocks noChangeAspect="1"/>
          </p:cNvPicPr>
          <p:nvPr/>
        </p:nvPicPr>
        <p:blipFill>
          <a:blip r:embed="rId2"/>
          <a:stretch>
            <a:fillRect/>
          </a:stretch>
        </p:blipFill>
        <p:spPr>
          <a:xfrm>
            <a:off x="10743644" y="6049365"/>
            <a:ext cx="1339161" cy="837411"/>
          </a:xfrm>
          <a:prstGeom prst="ellipse">
            <a:avLst/>
          </a:prstGeom>
          <a:ln>
            <a:noFill/>
          </a:ln>
          <a:effectLst>
            <a:softEdge rad="112500"/>
          </a:effectLst>
        </p:spPr>
      </p:pic>
      <p:sp>
        <p:nvSpPr>
          <p:cNvPr id="7" name="Rectangle 6">
            <a:extLst>
              <a:ext uri="{FF2B5EF4-FFF2-40B4-BE49-F238E27FC236}">
                <a16:creationId xmlns:a16="http://schemas.microsoft.com/office/drawing/2014/main" id="{E5520E1F-D818-4D71-9331-F8607847D1DC}"/>
              </a:ext>
            </a:extLst>
          </p:cNvPr>
          <p:cNvSpPr/>
          <p:nvPr/>
        </p:nvSpPr>
        <p:spPr>
          <a:xfrm>
            <a:off x="1320238" y="2879680"/>
            <a:ext cx="10871761" cy="61415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ítulo 1">
            <a:extLst>
              <a:ext uri="{FF2B5EF4-FFF2-40B4-BE49-F238E27FC236}">
                <a16:creationId xmlns:a16="http://schemas.microsoft.com/office/drawing/2014/main" id="{65E86F70-D3F3-47C8-B926-EA93DA353BBD}"/>
              </a:ext>
            </a:extLst>
          </p:cNvPr>
          <p:cNvSpPr txBox="1">
            <a:spLocks/>
          </p:cNvSpPr>
          <p:nvPr/>
        </p:nvSpPr>
        <p:spPr>
          <a:xfrm>
            <a:off x="8088728" y="2717524"/>
            <a:ext cx="4534462" cy="938463"/>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5400" dirty="0">
                <a:solidFill>
                  <a:schemeClr val="bg1"/>
                </a:solidFill>
                <a:latin typeface="Modern No. 20" panose="02070704070505020303" pitchFamily="18" charset="0"/>
              </a:rPr>
              <a:t>Resultados</a:t>
            </a:r>
            <a:endParaRPr lang="en-US" sz="5400" dirty="0">
              <a:solidFill>
                <a:schemeClr val="bg1"/>
              </a:solidFill>
              <a:latin typeface="Modern No. 20" panose="02070704070505020303" pitchFamily="18" charset="0"/>
            </a:endParaRPr>
          </a:p>
        </p:txBody>
      </p:sp>
      <p:sp>
        <p:nvSpPr>
          <p:cNvPr id="9" name="Rectangle 8">
            <a:extLst>
              <a:ext uri="{FF2B5EF4-FFF2-40B4-BE49-F238E27FC236}">
                <a16:creationId xmlns:a16="http://schemas.microsoft.com/office/drawing/2014/main" id="{C493DC78-5072-4195-98D9-90CF3B47C38A}"/>
              </a:ext>
            </a:extLst>
          </p:cNvPr>
          <p:cNvSpPr/>
          <p:nvPr/>
        </p:nvSpPr>
        <p:spPr>
          <a:xfrm>
            <a:off x="1322510" y="2268"/>
            <a:ext cx="10871761" cy="61415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a:extLst>
              <a:ext uri="{FF2B5EF4-FFF2-40B4-BE49-F238E27FC236}">
                <a16:creationId xmlns:a16="http://schemas.microsoft.com/office/drawing/2014/main" id="{10EC7BC4-CA84-4411-9AF4-2BDD26445C27}"/>
              </a:ext>
            </a:extLst>
          </p:cNvPr>
          <p:cNvSpPr txBox="1">
            <a:spLocks/>
          </p:cNvSpPr>
          <p:nvPr/>
        </p:nvSpPr>
        <p:spPr>
          <a:xfrm>
            <a:off x="1416687" y="-146240"/>
            <a:ext cx="4534462" cy="938463"/>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5400" dirty="0">
                <a:solidFill>
                  <a:schemeClr val="bg1"/>
                </a:solidFill>
                <a:latin typeface="Modern No. 20" panose="02070704070505020303" pitchFamily="18" charset="0"/>
              </a:rPr>
              <a:t>Actividad</a:t>
            </a:r>
            <a:endParaRPr lang="en-US" sz="5400" dirty="0">
              <a:solidFill>
                <a:schemeClr val="bg1"/>
              </a:solidFill>
              <a:latin typeface="Modern No. 20" panose="02070704070505020303" pitchFamily="18" charset="0"/>
            </a:endParaRPr>
          </a:p>
        </p:txBody>
      </p:sp>
      <p:pic>
        <p:nvPicPr>
          <p:cNvPr id="48" name="Picture 47">
            <a:extLst>
              <a:ext uri="{FF2B5EF4-FFF2-40B4-BE49-F238E27FC236}">
                <a16:creationId xmlns:a16="http://schemas.microsoft.com/office/drawing/2014/main" id="{7D0A9282-B6D2-4ADD-943F-D5DB1D594872}"/>
              </a:ext>
            </a:extLst>
          </p:cNvPr>
          <p:cNvPicPr>
            <a:picLocks noChangeAspect="1"/>
          </p:cNvPicPr>
          <p:nvPr/>
        </p:nvPicPr>
        <p:blipFill>
          <a:blip r:embed="rId3"/>
          <a:stretch>
            <a:fillRect/>
          </a:stretch>
        </p:blipFill>
        <p:spPr>
          <a:xfrm rot="10800000" flipV="1">
            <a:off x="1555811" y="817231"/>
            <a:ext cx="2014590" cy="1783525"/>
          </a:xfrm>
          <a:prstGeom prst="rect">
            <a:avLst/>
          </a:prstGeom>
        </p:spPr>
      </p:pic>
      <p:pic>
        <p:nvPicPr>
          <p:cNvPr id="51" name="Picture 50">
            <a:extLst>
              <a:ext uri="{FF2B5EF4-FFF2-40B4-BE49-F238E27FC236}">
                <a16:creationId xmlns:a16="http://schemas.microsoft.com/office/drawing/2014/main" id="{37070A7A-08D7-4DE0-B99C-F0D8907845DA}"/>
              </a:ext>
            </a:extLst>
          </p:cNvPr>
          <p:cNvPicPr>
            <a:picLocks noChangeAspect="1"/>
          </p:cNvPicPr>
          <p:nvPr/>
        </p:nvPicPr>
        <p:blipFill>
          <a:blip r:embed="rId4"/>
          <a:stretch>
            <a:fillRect/>
          </a:stretch>
        </p:blipFill>
        <p:spPr>
          <a:xfrm rot="10800000" flipV="1">
            <a:off x="9824386" y="716538"/>
            <a:ext cx="2147135" cy="1900868"/>
          </a:xfrm>
          <a:prstGeom prst="rect">
            <a:avLst/>
          </a:prstGeom>
        </p:spPr>
      </p:pic>
      <p:pic>
        <p:nvPicPr>
          <p:cNvPr id="52" name="Picture 51">
            <a:extLst>
              <a:ext uri="{FF2B5EF4-FFF2-40B4-BE49-F238E27FC236}">
                <a16:creationId xmlns:a16="http://schemas.microsoft.com/office/drawing/2014/main" id="{0B7935AD-6B73-4238-96D3-0C32CEFA9DB4}"/>
              </a:ext>
            </a:extLst>
          </p:cNvPr>
          <p:cNvPicPr>
            <a:picLocks noChangeAspect="1"/>
          </p:cNvPicPr>
          <p:nvPr/>
        </p:nvPicPr>
        <p:blipFill>
          <a:blip r:embed="rId5"/>
          <a:stretch>
            <a:fillRect/>
          </a:stretch>
        </p:blipFill>
        <p:spPr>
          <a:xfrm rot="10800000" flipV="1">
            <a:off x="7202421" y="699656"/>
            <a:ext cx="2408579" cy="2132326"/>
          </a:xfrm>
          <a:prstGeom prst="rect">
            <a:avLst/>
          </a:prstGeom>
        </p:spPr>
      </p:pic>
      <p:pic>
        <p:nvPicPr>
          <p:cNvPr id="53" name="Picture 52">
            <a:extLst>
              <a:ext uri="{FF2B5EF4-FFF2-40B4-BE49-F238E27FC236}">
                <a16:creationId xmlns:a16="http://schemas.microsoft.com/office/drawing/2014/main" id="{61342A9C-9255-47AC-93A2-E29401B34DDB}"/>
              </a:ext>
            </a:extLst>
          </p:cNvPr>
          <p:cNvPicPr>
            <a:picLocks noChangeAspect="1"/>
          </p:cNvPicPr>
          <p:nvPr/>
        </p:nvPicPr>
        <p:blipFill>
          <a:blip r:embed="rId6"/>
          <a:stretch>
            <a:fillRect/>
          </a:stretch>
        </p:blipFill>
        <p:spPr>
          <a:xfrm rot="10800000" flipV="1">
            <a:off x="3717635" y="625645"/>
            <a:ext cx="3182797" cy="2817744"/>
          </a:xfrm>
          <a:prstGeom prst="rect">
            <a:avLst/>
          </a:prstGeom>
        </p:spPr>
      </p:pic>
      <p:sp>
        <p:nvSpPr>
          <p:cNvPr id="59" name="Rectángulo 1">
            <a:extLst>
              <a:ext uri="{FF2B5EF4-FFF2-40B4-BE49-F238E27FC236}">
                <a16:creationId xmlns:a16="http://schemas.microsoft.com/office/drawing/2014/main" id="{F2DCDA6E-60D9-4017-8C6A-D596B4CD68F2}"/>
              </a:ext>
            </a:extLst>
          </p:cNvPr>
          <p:cNvSpPr/>
          <p:nvPr/>
        </p:nvSpPr>
        <p:spPr>
          <a:xfrm>
            <a:off x="1704704" y="3890326"/>
            <a:ext cx="10102827" cy="2212272"/>
          </a:xfrm>
          <a:prstGeom prst="rect">
            <a:avLst/>
          </a:prstGeom>
        </p:spPr>
        <p:txBody>
          <a:bodyPr wrap="square">
            <a:spAutoFit/>
          </a:bodyPr>
          <a:lstStyle/>
          <a:p>
            <a:pPr marL="342900" marR="0" lvl="0" indent="-342900" algn="just">
              <a:lnSpc>
                <a:spcPct val="107000"/>
              </a:lnSpc>
              <a:spcBef>
                <a:spcPts val="0"/>
              </a:spcBef>
              <a:spcAft>
                <a:spcPts val="0"/>
              </a:spcAft>
              <a:buFont typeface="Symbol" panose="05050102010706020507" pitchFamily="18" charset="2"/>
              <a:buChar char=""/>
            </a:pPr>
            <a:r>
              <a:rPr lang="es-CO" sz="6600" dirty="0">
                <a:latin typeface="Times New Roman" panose="02020603050405020304" pitchFamily="18" charset="0"/>
                <a:ea typeface="Calibri" panose="020F0502020204030204" pitchFamily="34" charset="0"/>
                <a:cs typeface="Times New Roman" panose="02020603050405020304" pitchFamily="18" charset="0"/>
              </a:rPr>
              <a:t>Almuerzos entregados en este mes: 2600 almuerzos.</a:t>
            </a:r>
            <a:endParaRPr lang="en-US" sz="6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5746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7F112E-BBF9-4BAF-8D21-A7509E987FFC}"/>
              </a:ext>
            </a:extLst>
          </p:cNvPr>
          <p:cNvSpPr/>
          <p:nvPr/>
        </p:nvSpPr>
        <p:spPr>
          <a:xfrm>
            <a:off x="1" y="1"/>
            <a:ext cx="1347536" cy="688677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1">
            <a:extLst>
              <a:ext uri="{FF2B5EF4-FFF2-40B4-BE49-F238E27FC236}">
                <a16:creationId xmlns:a16="http://schemas.microsoft.com/office/drawing/2014/main" id="{799504DA-D7B1-41BA-A369-2E443686E477}"/>
              </a:ext>
            </a:extLst>
          </p:cNvPr>
          <p:cNvSpPr txBox="1">
            <a:spLocks/>
          </p:cNvSpPr>
          <p:nvPr/>
        </p:nvSpPr>
        <p:spPr>
          <a:xfrm rot="16200000">
            <a:off x="-2475497" y="2770272"/>
            <a:ext cx="6593307" cy="1052761"/>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6000" dirty="0">
                <a:solidFill>
                  <a:schemeClr val="bg1"/>
                </a:solidFill>
                <a:latin typeface="Modern No. 20" panose="02070704070505020303" pitchFamily="18" charset="0"/>
              </a:rPr>
              <a:t>Mes </a:t>
            </a:r>
            <a:r>
              <a:rPr lang="es-CO" sz="6000" dirty="0" smtClean="0">
                <a:solidFill>
                  <a:schemeClr val="bg1"/>
                </a:solidFill>
                <a:latin typeface="Modern No. 20" panose="02070704070505020303" pitchFamily="18" charset="0"/>
              </a:rPr>
              <a:t>de </a:t>
            </a:r>
            <a:r>
              <a:rPr lang="es-CO" sz="6000" dirty="0">
                <a:solidFill>
                  <a:schemeClr val="bg1"/>
                </a:solidFill>
                <a:latin typeface="Modern No. 20" panose="02070704070505020303" pitchFamily="18" charset="0"/>
              </a:rPr>
              <a:t>n</a:t>
            </a:r>
            <a:r>
              <a:rPr lang="es-CO" sz="6000" dirty="0" smtClean="0">
                <a:solidFill>
                  <a:schemeClr val="bg1"/>
                </a:solidFill>
                <a:latin typeface="Modern No. 20" panose="02070704070505020303" pitchFamily="18" charset="0"/>
              </a:rPr>
              <a:t>oviembre </a:t>
            </a:r>
            <a:endParaRPr lang="es-CO" sz="6000" dirty="0">
              <a:solidFill>
                <a:schemeClr val="bg1"/>
              </a:solidFill>
              <a:latin typeface="Modern No. 20" panose="02070704070505020303" pitchFamily="18" charset="0"/>
            </a:endParaRPr>
          </a:p>
          <a:p>
            <a:endParaRPr lang="en-US" sz="6000" dirty="0">
              <a:solidFill>
                <a:schemeClr val="bg1"/>
              </a:solidFill>
              <a:latin typeface="Modern No. 20" panose="02070704070505020303" pitchFamily="18" charset="0"/>
            </a:endParaRPr>
          </a:p>
        </p:txBody>
      </p:sp>
      <p:sp>
        <p:nvSpPr>
          <p:cNvPr id="5" name="Rectangle 4">
            <a:extLst>
              <a:ext uri="{FF2B5EF4-FFF2-40B4-BE49-F238E27FC236}">
                <a16:creationId xmlns:a16="http://schemas.microsoft.com/office/drawing/2014/main" id="{AA387B24-A89A-46AA-A37D-A355481AF59E}"/>
              </a:ext>
            </a:extLst>
          </p:cNvPr>
          <p:cNvSpPr/>
          <p:nvPr/>
        </p:nvSpPr>
        <p:spPr>
          <a:xfrm>
            <a:off x="1320238" y="2879680"/>
            <a:ext cx="10871761" cy="61415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1">
            <a:extLst>
              <a:ext uri="{FF2B5EF4-FFF2-40B4-BE49-F238E27FC236}">
                <a16:creationId xmlns:a16="http://schemas.microsoft.com/office/drawing/2014/main" id="{8AB8B6D4-6590-4300-86CE-3FD936A668F2}"/>
              </a:ext>
            </a:extLst>
          </p:cNvPr>
          <p:cNvSpPr txBox="1">
            <a:spLocks/>
          </p:cNvSpPr>
          <p:nvPr/>
        </p:nvSpPr>
        <p:spPr>
          <a:xfrm>
            <a:off x="8088728" y="2717524"/>
            <a:ext cx="4534462" cy="938463"/>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5400" dirty="0">
                <a:solidFill>
                  <a:schemeClr val="bg1"/>
                </a:solidFill>
                <a:latin typeface="Modern No. 20" panose="02070704070505020303" pitchFamily="18" charset="0"/>
              </a:rPr>
              <a:t>Resultados</a:t>
            </a:r>
            <a:endParaRPr lang="en-US" sz="5400" dirty="0">
              <a:solidFill>
                <a:schemeClr val="bg1"/>
              </a:solidFill>
              <a:latin typeface="Modern No. 20" panose="02070704070505020303" pitchFamily="18" charset="0"/>
            </a:endParaRPr>
          </a:p>
        </p:txBody>
      </p:sp>
      <p:sp>
        <p:nvSpPr>
          <p:cNvPr id="7" name="Rectangle 6">
            <a:extLst>
              <a:ext uri="{FF2B5EF4-FFF2-40B4-BE49-F238E27FC236}">
                <a16:creationId xmlns:a16="http://schemas.microsoft.com/office/drawing/2014/main" id="{15B75AEA-1916-47CC-9EFC-F12B38CDA83E}"/>
              </a:ext>
            </a:extLst>
          </p:cNvPr>
          <p:cNvSpPr/>
          <p:nvPr/>
        </p:nvSpPr>
        <p:spPr>
          <a:xfrm>
            <a:off x="1322510" y="2268"/>
            <a:ext cx="10871761" cy="61415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ítulo 1">
            <a:extLst>
              <a:ext uri="{FF2B5EF4-FFF2-40B4-BE49-F238E27FC236}">
                <a16:creationId xmlns:a16="http://schemas.microsoft.com/office/drawing/2014/main" id="{9C8F1BCF-7CBF-4F0E-8476-04BFEE0492A9}"/>
              </a:ext>
            </a:extLst>
          </p:cNvPr>
          <p:cNvSpPr txBox="1">
            <a:spLocks/>
          </p:cNvSpPr>
          <p:nvPr/>
        </p:nvSpPr>
        <p:spPr>
          <a:xfrm>
            <a:off x="1416687" y="-146240"/>
            <a:ext cx="4534462" cy="938463"/>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5400" dirty="0">
                <a:solidFill>
                  <a:schemeClr val="bg1"/>
                </a:solidFill>
                <a:latin typeface="Modern No. 20" panose="02070704070505020303" pitchFamily="18" charset="0"/>
              </a:rPr>
              <a:t>Actividad</a:t>
            </a:r>
            <a:endParaRPr lang="en-US" sz="5400" dirty="0">
              <a:solidFill>
                <a:schemeClr val="bg1"/>
              </a:solidFill>
              <a:latin typeface="Modern No. 20" panose="02070704070505020303" pitchFamily="18" charset="0"/>
            </a:endParaRPr>
          </a:p>
        </p:txBody>
      </p:sp>
      <p:pic>
        <p:nvPicPr>
          <p:cNvPr id="37" name="Picture 36">
            <a:extLst>
              <a:ext uri="{FF2B5EF4-FFF2-40B4-BE49-F238E27FC236}">
                <a16:creationId xmlns:a16="http://schemas.microsoft.com/office/drawing/2014/main" id="{27F337CC-8F37-47C2-8D89-F46F76BE5499}"/>
              </a:ext>
            </a:extLst>
          </p:cNvPr>
          <p:cNvPicPr>
            <a:picLocks noChangeAspect="1"/>
          </p:cNvPicPr>
          <p:nvPr/>
        </p:nvPicPr>
        <p:blipFill>
          <a:blip r:embed="rId2"/>
          <a:stretch>
            <a:fillRect/>
          </a:stretch>
        </p:blipFill>
        <p:spPr>
          <a:xfrm rot="10800000" flipV="1">
            <a:off x="9299932" y="447025"/>
            <a:ext cx="2939155" cy="2602047"/>
          </a:xfrm>
          <a:prstGeom prst="rect">
            <a:avLst/>
          </a:prstGeom>
        </p:spPr>
      </p:pic>
      <p:pic>
        <p:nvPicPr>
          <p:cNvPr id="38" name="Picture 37">
            <a:extLst>
              <a:ext uri="{FF2B5EF4-FFF2-40B4-BE49-F238E27FC236}">
                <a16:creationId xmlns:a16="http://schemas.microsoft.com/office/drawing/2014/main" id="{782E5A63-D4B4-4C9A-B440-673ADB1C68C7}"/>
              </a:ext>
            </a:extLst>
          </p:cNvPr>
          <p:cNvPicPr>
            <a:picLocks noChangeAspect="1"/>
          </p:cNvPicPr>
          <p:nvPr/>
        </p:nvPicPr>
        <p:blipFill>
          <a:blip r:embed="rId3"/>
          <a:stretch>
            <a:fillRect/>
          </a:stretch>
        </p:blipFill>
        <p:spPr>
          <a:xfrm rot="10800000" flipV="1">
            <a:off x="3993567" y="685976"/>
            <a:ext cx="2399341" cy="2124147"/>
          </a:xfrm>
          <a:prstGeom prst="rect">
            <a:avLst/>
          </a:prstGeom>
        </p:spPr>
      </p:pic>
      <p:pic>
        <p:nvPicPr>
          <p:cNvPr id="39" name="Picture 38">
            <a:extLst>
              <a:ext uri="{FF2B5EF4-FFF2-40B4-BE49-F238E27FC236}">
                <a16:creationId xmlns:a16="http://schemas.microsoft.com/office/drawing/2014/main" id="{F226DB61-5F34-4E6C-B2A0-9C2F91F84ABA}"/>
              </a:ext>
            </a:extLst>
          </p:cNvPr>
          <p:cNvPicPr>
            <a:picLocks noChangeAspect="1"/>
          </p:cNvPicPr>
          <p:nvPr/>
        </p:nvPicPr>
        <p:blipFill>
          <a:blip r:embed="rId4"/>
          <a:stretch>
            <a:fillRect/>
          </a:stretch>
        </p:blipFill>
        <p:spPr>
          <a:xfrm rot="10800000" flipV="1">
            <a:off x="6487085" y="502680"/>
            <a:ext cx="2680978" cy="2373481"/>
          </a:xfrm>
          <a:prstGeom prst="rect">
            <a:avLst/>
          </a:prstGeom>
        </p:spPr>
      </p:pic>
      <p:pic>
        <p:nvPicPr>
          <p:cNvPr id="40" name="Picture 39">
            <a:extLst>
              <a:ext uri="{FF2B5EF4-FFF2-40B4-BE49-F238E27FC236}">
                <a16:creationId xmlns:a16="http://schemas.microsoft.com/office/drawing/2014/main" id="{4D84A38D-6913-465B-8C50-E554C479194E}"/>
              </a:ext>
            </a:extLst>
          </p:cNvPr>
          <p:cNvPicPr>
            <a:picLocks noChangeAspect="1"/>
          </p:cNvPicPr>
          <p:nvPr/>
        </p:nvPicPr>
        <p:blipFill>
          <a:blip r:embed="rId5"/>
          <a:stretch>
            <a:fillRect/>
          </a:stretch>
        </p:blipFill>
        <p:spPr>
          <a:xfrm rot="10800000" flipV="1">
            <a:off x="1320238" y="633951"/>
            <a:ext cx="2579152" cy="2283335"/>
          </a:xfrm>
          <a:prstGeom prst="rect">
            <a:avLst/>
          </a:prstGeom>
        </p:spPr>
      </p:pic>
      <p:sp>
        <p:nvSpPr>
          <p:cNvPr id="41" name="Rectángulo 1">
            <a:extLst>
              <a:ext uri="{FF2B5EF4-FFF2-40B4-BE49-F238E27FC236}">
                <a16:creationId xmlns:a16="http://schemas.microsoft.com/office/drawing/2014/main" id="{87721BF6-5FEF-42A3-92A3-BF764E4EF500}"/>
              </a:ext>
            </a:extLst>
          </p:cNvPr>
          <p:cNvSpPr/>
          <p:nvPr/>
        </p:nvSpPr>
        <p:spPr>
          <a:xfrm>
            <a:off x="1368561" y="3454882"/>
            <a:ext cx="10102827" cy="2661883"/>
          </a:xfrm>
          <a:prstGeom prst="rect">
            <a:avLst/>
          </a:prstGeom>
        </p:spPr>
        <p:txBody>
          <a:bodyPr wrap="square">
            <a:spAutoFit/>
          </a:bodyPr>
          <a:lstStyle/>
          <a:p>
            <a:pPr marL="342900" marR="0" lvl="0" indent="-342900" algn="just">
              <a:lnSpc>
                <a:spcPct val="107000"/>
              </a:lnSpc>
              <a:spcBef>
                <a:spcPts val="0"/>
              </a:spcBef>
              <a:spcAft>
                <a:spcPts val="0"/>
              </a:spcAft>
              <a:buFont typeface="Symbol" panose="05050102010706020507" pitchFamily="18" charset="2"/>
              <a:buChar char=""/>
            </a:pPr>
            <a:r>
              <a:rPr lang="es-CO" sz="8000" dirty="0">
                <a:latin typeface="Times New Roman" panose="02020603050405020304" pitchFamily="18" charset="0"/>
                <a:ea typeface="Calibri" panose="020F0502020204030204" pitchFamily="34" charset="0"/>
                <a:cs typeface="Times New Roman" panose="02020603050405020304" pitchFamily="18" charset="0"/>
              </a:rPr>
              <a:t>Almuerzos entregados en este mes: 1300</a:t>
            </a:r>
            <a:endParaRPr lang="en-US" sz="8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5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1059398"/>
            <a:ext cx="10626309" cy="4307718"/>
          </a:xfrm>
          <a:prstGeom prst="rect">
            <a:avLst/>
          </a:prstGeom>
        </p:spPr>
        <p:txBody>
          <a:bodyPr wrap="square">
            <a:spAutoFit/>
          </a:bodyPr>
          <a:lstStyle/>
          <a:p>
            <a:pPr marR="0" lvl="0" algn="ctr">
              <a:lnSpc>
                <a:spcPct val="107000"/>
              </a:lnSpc>
              <a:spcBef>
                <a:spcPts val="0"/>
              </a:spcBef>
              <a:spcAft>
                <a:spcPts val="0"/>
              </a:spcAft>
            </a:pPr>
            <a:r>
              <a:rPr lang="es-CO" sz="6600" dirty="0">
                <a:latin typeface="Times New Roman" panose="02020603050405020304" pitchFamily="18" charset="0"/>
                <a:ea typeface="Calibri" panose="020F0502020204030204" pitchFamily="34" charset="0"/>
                <a:cs typeface="Times New Roman" panose="02020603050405020304" pitchFamily="18" charset="0"/>
              </a:rPr>
              <a:t>Contactos: </a:t>
            </a:r>
          </a:p>
          <a:p>
            <a:pPr marR="0" lvl="0" algn="ctr">
              <a:lnSpc>
                <a:spcPct val="107000"/>
              </a:lnSpc>
              <a:spcBef>
                <a:spcPts val="0"/>
              </a:spcBef>
              <a:spcAft>
                <a:spcPts val="0"/>
              </a:spcAft>
            </a:pPr>
            <a:endParaRPr lang="es-CO" sz="3200" b="1" dirty="0">
              <a:ln w="0"/>
              <a:solidFill>
                <a:schemeClr val="tx2">
                  <a:lumMod val="75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R="0" lvl="0" algn="ctr">
              <a:lnSpc>
                <a:spcPct val="107000"/>
              </a:lnSpc>
              <a:spcBef>
                <a:spcPts val="0"/>
              </a:spcBef>
              <a:spcAft>
                <a:spcPts val="0"/>
              </a:spcAft>
            </a:pPr>
            <a:r>
              <a:rPr lang="es-CO" sz="6600" b="1" dirty="0">
                <a:ln w="0"/>
                <a:solidFill>
                  <a:schemeClr val="tx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2"/>
              </a:rPr>
              <a:t>www</a:t>
            </a:r>
            <a:r>
              <a:rPr lang="es-CO" sz="6600" b="1" dirty="0" smtClean="0">
                <a:ln w="0"/>
                <a:solidFill>
                  <a:schemeClr val="tx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2"/>
              </a:rPr>
              <a:t>.</a:t>
            </a:r>
            <a:r>
              <a:rPr lang="es-CO" sz="6600" b="1" dirty="0" smtClean="0">
                <a:ln w="0"/>
                <a:solidFill>
                  <a:schemeClr val="tx2">
                    <a:lumMod val="75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hlinkClick r:id="rId2"/>
              </a:rPr>
              <a:t> artsuma</a:t>
            </a:r>
            <a:r>
              <a:rPr lang="es-CO" sz="6600" b="1" dirty="0" smtClean="0">
                <a:ln w="0"/>
                <a:solidFill>
                  <a:schemeClr val="tx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2"/>
              </a:rPr>
              <a:t>.org</a:t>
            </a:r>
            <a:endParaRPr lang="es-CO" sz="6600" b="1" dirty="0">
              <a:ln w="0"/>
              <a:solidFill>
                <a:schemeClr val="tx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R="0" lvl="0" algn="ctr">
              <a:lnSpc>
                <a:spcPct val="107000"/>
              </a:lnSpc>
              <a:spcBef>
                <a:spcPts val="0"/>
              </a:spcBef>
              <a:spcAft>
                <a:spcPts val="0"/>
              </a:spcAft>
            </a:pPr>
            <a:endParaRPr lang="es-CO" sz="3200" b="1" dirty="0">
              <a:ln w="0"/>
              <a:solidFill>
                <a:schemeClr val="tx2">
                  <a:lumMod val="75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R="0" lvl="0" algn="ctr">
              <a:lnSpc>
                <a:spcPct val="107000"/>
              </a:lnSpc>
              <a:spcBef>
                <a:spcPts val="0"/>
              </a:spcBef>
              <a:spcAft>
                <a:spcPts val="0"/>
              </a:spcAft>
            </a:pPr>
            <a:r>
              <a:rPr lang="es-CO" sz="3200" b="1" dirty="0">
                <a:ln w="0"/>
                <a:solidFill>
                  <a:schemeClr val="tx2">
                    <a:lumMod val="75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Celular: 3176814370 – 3176460251</a:t>
            </a:r>
          </a:p>
          <a:p>
            <a:pPr marR="0" lvl="0" algn="ctr">
              <a:lnSpc>
                <a:spcPct val="107000"/>
              </a:lnSpc>
              <a:spcBef>
                <a:spcPts val="0"/>
              </a:spcBef>
              <a:spcAft>
                <a:spcPts val="0"/>
              </a:spcAft>
            </a:pP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3525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Imagen 3">
            <a:extLst>
              <a:ext uri="{FF2B5EF4-FFF2-40B4-BE49-F238E27FC236}">
                <a16:creationId xmlns:a16="http://schemas.microsoft.com/office/drawing/2014/main" id="{4BE75F34-A193-416C-BBF9-B1C0BB44D7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6" t="9875" r="48742" b="14930"/>
          <a:stretch/>
        </p:blipFill>
        <p:spPr>
          <a:xfrm>
            <a:off x="1891860" y="828141"/>
            <a:ext cx="6881079" cy="6058635"/>
          </a:xfrm>
          <a:prstGeom prst="rect">
            <a:avLst/>
          </a:prstGeom>
        </p:spPr>
      </p:pic>
      <p:sp>
        <p:nvSpPr>
          <p:cNvPr id="108" name="Título 1">
            <a:extLst>
              <a:ext uri="{FF2B5EF4-FFF2-40B4-BE49-F238E27FC236}">
                <a16:creationId xmlns:a16="http://schemas.microsoft.com/office/drawing/2014/main" id="{22128715-17CC-4B3F-A7BC-0316E9D50F60}"/>
              </a:ext>
            </a:extLst>
          </p:cNvPr>
          <p:cNvSpPr txBox="1">
            <a:spLocks/>
          </p:cNvSpPr>
          <p:nvPr/>
        </p:nvSpPr>
        <p:spPr>
          <a:xfrm>
            <a:off x="2164196" y="-92767"/>
            <a:ext cx="7594095" cy="1249365"/>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6600" dirty="0">
                <a:latin typeface="Modern No. 20" panose="02070704070505020303" pitchFamily="18" charset="0"/>
              </a:rPr>
              <a:t>Proyecto </a:t>
            </a:r>
            <a:r>
              <a:rPr lang="es-CO" sz="6600" dirty="0" err="1">
                <a:latin typeface="Modern No. 20" panose="02070704070505020303" pitchFamily="18" charset="0"/>
              </a:rPr>
              <a:t>Alimentart</a:t>
            </a:r>
            <a:endParaRPr lang="en-US" sz="6600" dirty="0">
              <a:latin typeface="Modern No. 20" panose="02070704070505020303" pitchFamily="18" charset="0"/>
            </a:endParaRPr>
          </a:p>
        </p:txBody>
      </p:sp>
    </p:spTree>
    <p:extLst>
      <p:ext uri="{BB962C8B-B14F-4D97-AF65-F5344CB8AC3E}">
        <p14:creationId xmlns:p14="http://schemas.microsoft.com/office/powerpoint/2010/main" val="4191096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2F510794-77D3-49E6-BC74-541CEEE86F06}"/>
              </a:ext>
            </a:extLst>
          </p:cNvPr>
          <p:cNvSpPr txBox="1">
            <a:spLocks/>
          </p:cNvSpPr>
          <p:nvPr/>
        </p:nvSpPr>
        <p:spPr>
          <a:xfrm rot="16200000">
            <a:off x="-2347456" y="2784003"/>
            <a:ext cx="6731793" cy="1249365"/>
          </a:xfrm>
          <a:prstGeom prst="rect">
            <a:avLst/>
          </a:prstGeom>
        </p:spPr>
        <p:txBody>
          <a:bodyPr>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6600" dirty="0">
                <a:latin typeface="Modern No. 20" panose="02070704070505020303" pitchFamily="18" charset="0"/>
              </a:rPr>
              <a:t>Objeto Social del Comedor </a:t>
            </a:r>
            <a:r>
              <a:rPr lang="es-CO" sz="6600" dirty="0" err="1">
                <a:latin typeface="Modern No. 20" panose="02070704070505020303" pitchFamily="18" charset="0"/>
              </a:rPr>
              <a:t>Alimentart</a:t>
            </a:r>
            <a:endParaRPr lang="en-US" sz="6600" dirty="0">
              <a:latin typeface="Modern No. 20" panose="02070704070505020303" pitchFamily="18" charset="0"/>
            </a:endParaRPr>
          </a:p>
        </p:txBody>
      </p:sp>
      <p:pic>
        <p:nvPicPr>
          <p:cNvPr id="7" name="Picture 6">
            <a:extLst>
              <a:ext uri="{FF2B5EF4-FFF2-40B4-BE49-F238E27FC236}">
                <a16:creationId xmlns:a16="http://schemas.microsoft.com/office/drawing/2014/main" id="{CD4DEFBE-BD0A-4780-9260-8397ABF36741}"/>
              </a:ext>
            </a:extLst>
          </p:cNvPr>
          <p:cNvPicPr>
            <a:picLocks noChangeAspect="1"/>
          </p:cNvPicPr>
          <p:nvPr/>
        </p:nvPicPr>
        <p:blipFill>
          <a:blip r:embed="rId2"/>
          <a:stretch>
            <a:fillRect/>
          </a:stretch>
        </p:blipFill>
        <p:spPr>
          <a:xfrm>
            <a:off x="5353262" y="24062"/>
            <a:ext cx="6838738" cy="6886777"/>
          </a:xfrm>
          <a:prstGeom prst="ellipse">
            <a:avLst/>
          </a:prstGeom>
          <a:ln>
            <a:noFill/>
          </a:ln>
          <a:effectLst>
            <a:softEdge rad="112500"/>
          </a:effectLst>
        </p:spPr>
      </p:pic>
      <p:pic>
        <p:nvPicPr>
          <p:cNvPr id="8" name="Picture 7">
            <a:extLst>
              <a:ext uri="{FF2B5EF4-FFF2-40B4-BE49-F238E27FC236}">
                <a16:creationId xmlns:a16="http://schemas.microsoft.com/office/drawing/2014/main" id="{ACA5F90D-8059-4DE7-B33A-7A43AE230E29}"/>
              </a:ext>
            </a:extLst>
          </p:cNvPr>
          <p:cNvPicPr>
            <a:picLocks noChangeAspect="1"/>
          </p:cNvPicPr>
          <p:nvPr/>
        </p:nvPicPr>
        <p:blipFill>
          <a:blip r:embed="rId3"/>
          <a:stretch>
            <a:fillRect/>
          </a:stretch>
        </p:blipFill>
        <p:spPr>
          <a:xfrm rot="10800000" flipV="1">
            <a:off x="2261935" y="3340792"/>
            <a:ext cx="3364418" cy="3545984"/>
          </a:xfrm>
          <a:prstGeom prst="rect">
            <a:avLst/>
          </a:prstGeom>
        </p:spPr>
      </p:pic>
      <p:pic>
        <p:nvPicPr>
          <p:cNvPr id="9" name="Picture 8">
            <a:extLst>
              <a:ext uri="{FF2B5EF4-FFF2-40B4-BE49-F238E27FC236}">
                <a16:creationId xmlns:a16="http://schemas.microsoft.com/office/drawing/2014/main" id="{F64DAB0E-523B-44AB-80BD-7046B4ED2D6B}"/>
              </a:ext>
            </a:extLst>
          </p:cNvPr>
          <p:cNvPicPr>
            <a:picLocks noChangeAspect="1"/>
          </p:cNvPicPr>
          <p:nvPr/>
        </p:nvPicPr>
        <p:blipFill>
          <a:blip r:embed="rId4"/>
          <a:stretch>
            <a:fillRect/>
          </a:stretch>
        </p:blipFill>
        <p:spPr>
          <a:xfrm rot="10800000" flipV="1">
            <a:off x="1490345" y="0"/>
            <a:ext cx="3611043" cy="3196872"/>
          </a:xfrm>
          <a:prstGeom prst="rect">
            <a:avLst/>
          </a:prstGeom>
        </p:spPr>
      </p:pic>
    </p:spTree>
    <p:extLst>
      <p:ext uri="{BB962C8B-B14F-4D97-AF65-F5344CB8AC3E}">
        <p14:creationId xmlns:p14="http://schemas.microsoft.com/office/powerpoint/2010/main" val="387833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837721" y="-1909"/>
            <a:ext cx="7663763" cy="718594"/>
          </a:xfrm>
        </p:spPr>
        <p:txBody>
          <a:bodyPr>
            <a:noAutofit/>
          </a:bodyPr>
          <a:lstStyle/>
          <a:p>
            <a:r>
              <a:rPr lang="es-CO" sz="4000" dirty="0">
                <a:latin typeface="Eras Bold ITC" panose="020B0907030504020204" pitchFamily="34" charset="0"/>
              </a:rPr>
              <a:t>Ubicación del Proyecto </a:t>
            </a:r>
            <a:endParaRPr lang="en-US" sz="4000" dirty="0">
              <a:latin typeface="Eras Bold ITC" panose="020B0907030504020204" pitchFamily="34" charset="0"/>
            </a:endParaRPr>
          </a:p>
        </p:txBody>
      </p:sp>
      <p:sp>
        <p:nvSpPr>
          <p:cNvPr id="3" name="Subtítulo 2"/>
          <p:cNvSpPr>
            <a:spLocks noGrp="1"/>
          </p:cNvSpPr>
          <p:nvPr>
            <p:ph type="subTitle" idx="1"/>
          </p:nvPr>
        </p:nvSpPr>
        <p:spPr>
          <a:xfrm>
            <a:off x="3732010" y="716685"/>
            <a:ext cx="7663763" cy="4980308"/>
          </a:xfrm>
        </p:spPr>
        <p:txBody>
          <a:bodyPr>
            <a:noAutofit/>
          </a:bodyPr>
          <a:lstStyle/>
          <a:p>
            <a:pPr algn="ctr"/>
            <a:r>
              <a:rPr lang="es-CO" sz="2400" dirty="0">
                <a:solidFill>
                  <a:schemeClr val="tx1"/>
                </a:solidFill>
                <a:latin typeface="Times New Roman" panose="02020603050405020304" pitchFamily="18" charset="0"/>
                <a:cs typeface="Times New Roman" panose="02020603050405020304" pitchFamily="18" charset="0"/>
              </a:rPr>
              <a:t>El proyecto está ubicado en Ciudad Bolívar, en el Barrio Caracolí.  Este sector tiene una serie de realidades que no son ajenas o diferentes a las vividas en muchos barrios,  Allí podremos encontrar situaciones de violencia al interior de las familias como es el maltrato,  y  Al exterior como son los robos, el micro trafico,  las pandillas, las fronteras invisibles, Robos, asesinatos entre otras realidades.</a:t>
            </a:r>
          </a:p>
          <a:p>
            <a:pPr algn="ctr"/>
            <a:r>
              <a:rPr lang="es-CO" sz="2400" dirty="0">
                <a:solidFill>
                  <a:schemeClr val="tx1"/>
                </a:solidFill>
                <a:latin typeface="Times New Roman" panose="02020603050405020304" pitchFamily="18" charset="0"/>
                <a:cs typeface="Times New Roman" panose="02020603050405020304" pitchFamily="18" charset="0"/>
              </a:rPr>
              <a:t>Directamente la realidad de los niños, niñas y adolescentes que participan De nuestro proyecto: violencia familiar, escases de recursos económicos, Abandono en el día por parte de los padres ya que salen a trabajar, Familias con problemas de droga, alcoholismo, delincuencia por parte de los hermanos mayores, en algunos casos el papá se encuentra en prisión Por algún crimen, hay afrodescendientes, desplazados, algunas madres Gestantes y Lactantes entre otras características. </a:t>
            </a:r>
          </a:p>
          <a:p>
            <a:pPr algn="ctr"/>
            <a:r>
              <a:rPr lang="es-CO" i="1" dirty="0">
                <a:solidFill>
                  <a:schemeClr val="tx1"/>
                </a:solidFill>
              </a:rPr>
              <a:t> </a:t>
            </a:r>
          </a:p>
          <a:p>
            <a:pPr algn="ctr"/>
            <a:endParaRPr lang="es-CO" i="1" dirty="0">
              <a:solidFill>
                <a:schemeClr val="tx1"/>
              </a:solidFill>
            </a:endParaRPr>
          </a:p>
          <a:p>
            <a:pPr algn="ctr"/>
            <a:r>
              <a:rPr lang="es-CO" i="1" dirty="0">
                <a:solidFill>
                  <a:schemeClr val="tx1"/>
                </a:solidFill>
              </a:rPr>
              <a:t> </a:t>
            </a:r>
            <a:endParaRPr lang="en-US" i="1" dirty="0">
              <a:solidFill>
                <a:schemeClr val="tx1"/>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525948" cy="1983346"/>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5439" r="-5439"/>
          <a:stretch/>
        </p:blipFill>
        <p:spPr>
          <a:xfrm>
            <a:off x="-56568" y="4430332"/>
            <a:ext cx="3788578" cy="2427668"/>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983346"/>
            <a:ext cx="3525949" cy="2446986"/>
          </a:xfrm>
          <a:prstGeom prst="rect">
            <a:avLst/>
          </a:prstGeom>
        </p:spPr>
      </p:pic>
    </p:spTree>
    <p:extLst>
      <p:ext uri="{BB962C8B-B14F-4D97-AF65-F5344CB8AC3E}">
        <p14:creationId xmlns:p14="http://schemas.microsoft.com/office/powerpoint/2010/main" val="2703327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841178" y="0"/>
            <a:ext cx="8805617" cy="923330"/>
          </a:xfrm>
          <a:prstGeom prst="rect">
            <a:avLst/>
          </a:prstGeom>
          <a:noFill/>
        </p:spPr>
        <p:txBody>
          <a:bodyPr wrap="non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latin typeface="Eras Bold ITC" panose="020B0907030504020204" pitchFamily="34" charset="0"/>
              </a:rPr>
              <a:t>Descripción del Proyecto</a:t>
            </a:r>
          </a:p>
        </p:txBody>
      </p:sp>
      <p:sp>
        <p:nvSpPr>
          <p:cNvPr id="3" name="CuadroTexto 2"/>
          <p:cNvSpPr txBox="1"/>
          <p:nvPr/>
        </p:nvSpPr>
        <p:spPr>
          <a:xfrm>
            <a:off x="1725770" y="1164134"/>
            <a:ext cx="9819760" cy="3785652"/>
          </a:xfrm>
          <a:prstGeom prst="rect">
            <a:avLst/>
          </a:prstGeom>
          <a:noFill/>
        </p:spPr>
        <p:txBody>
          <a:bodyPr wrap="square" rtlCol="0">
            <a:spAutoFit/>
          </a:bodyPr>
          <a:lstStyle/>
          <a:p>
            <a:pPr algn="just"/>
            <a:r>
              <a:rPr lang="es-CO" sz="2400" dirty="0">
                <a:latin typeface="Times New Roman" panose="02020603050405020304" pitchFamily="18" charset="0"/>
                <a:cs typeface="Times New Roman" panose="02020603050405020304" pitchFamily="18" charset="0"/>
              </a:rPr>
              <a:t>Tiene como propósito contribuir en el mejoramiento de la  calidad de vida y nutrición, de nuestros niños, niñas y adolescentes  por medio de alimentos saludables  que resulten nutritivos, ricos en fibra, vitaminas, proteínas, carbohidratos y minerales;  promoviendo la seguridad alimentaria  y  así mismo previniendo   posibles enfermedades  y  un consumo  inadecuado  de  alimentos  que puedan resultar  perjudiciales para su salud. </a:t>
            </a:r>
          </a:p>
          <a:p>
            <a:pPr algn="just"/>
            <a:endParaRPr lang="es-CO" sz="2400" dirty="0">
              <a:latin typeface="Times New Roman" panose="02020603050405020304" pitchFamily="18" charset="0"/>
              <a:cs typeface="Times New Roman" panose="02020603050405020304" pitchFamily="18" charset="0"/>
            </a:endParaRPr>
          </a:p>
          <a:p>
            <a:pPr algn="just"/>
            <a:r>
              <a:rPr lang="es-CO" sz="2400" dirty="0">
                <a:latin typeface="Times New Roman" panose="02020603050405020304" pitchFamily="18" charset="0"/>
                <a:cs typeface="Times New Roman" panose="02020603050405020304" pitchFamily="18" charset="0"/>
              </a:rPr>
              <a:t>De igual forma, no se habla solamente de alimentar el cuerpo, sino, también la parte intelectual y humana: con los programas de refuerzo de clases, danzas, deporte, arte y escuela de padres de familia en la CASA MILAGRO.</a:t>
            </a:r>
            <a:endParaRPr lang="en-US" sz="2400"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8373" y="5342072"/>
            <a:ext cx="2694982" cy="1515928"/>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778" y="5280930"/>
            <a:ext cx="2872015" cy="1615508"/>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6766" y="5342073"/>
            <a:ext cx="2255234" cy="1515928"/>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455533" y="5376768"/>
            <a:ext cx="1538636" cy="1423832"/>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67405" y="3087757"/>
            <a:ext cx="2660579" cy="1725769"/>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255514"/>
            <a:ext cx="2917198" cy="1640924"/>
          </a:xfrm>
          <a:prstGeom prst="rect">
            <a:avLst/>
          </a:prstGeom>
        </p:spPr>
      </p:pic>
      <p:pic>
        <p:nvPicPr>
          <p:cNvPr id="10" name="Imagen 9"/>
          <p:cNvPicPr>
            <a:picLocks noChangeAspect="1"/>
          </p:cNvPicPr>
          <p:nvPr/>
        </p:nvPicPr>
        <p:blipFill rotWithShape="1">
          <a:blip r:embed="rId8" cstate="print">
            <a:extLst>
              <a:ext uri="{28A0092B-C50C-407E-A947-70E740481C1C}">
                <a14:useLocalDpi xmlns:a14="http://schemas.microsoft.com/office/drawing/2010/main" val="0"/>
              </a:ext>
            </a:extLst>
          </a:blip>
          <a:srcRect r="53012"/>
          <a:stretch/>
        </p:blipFill>
        <p:spPr>
          <a:xfrm>
            <a:off x="1" y="0"/>
            <a:ext cx="1725770" cy="2919160"/>
          </a:xfrm>
          <a:prstGeom prst="rect">
            <a:avLst/>
          </a:prstGeom>
        </p:spPr>
      </p:pic>
    </p:spTree>
    <p:extLst>
      <p:ext uri="{BB962C8B-B14F-4D97-AF65-F5344CB8AC3E}">
        <p14:creationId xmlns:p14="http://schemas.microsoft.com/office/powerpoint/2010/main" val="709031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781900" y="1754326"/>
            <a:ext cx="8410100" cy="4832092"/>
          </a:xfrm>
          <a:prstGeom prst="rect">
            <a:avLst/>
          </a:prstGeom>
          <a:noFill/>
        </p:spPr>
        <p:txBody>
          <a:bodyPr wrap="square" rtlCol="0">
            <a:spAutoFit/>
          </a:bodyPr>
          <a:lstStyle/>
          <a:p>
            <a:pPr lvl="0"/>
            <a:r>
              <a:rPr lang="es-CO" sz="2800" b="1" i="1" dirty="0"/>
              <a:t>*Fortalecer </a:t>
            </a:r>
            <a:r>
              <a:rPr lang="es-CO" sz="2800" i="1" dirty="0"/>
              <a:t>los requerimientos nutricionales de los grupos etarios: escolares, adolescentes de forma procesual. </a:t>
            </a:r>
            <a:endParaRPr lang="en-US" sz="2800" i="1" dirty="0"/>
          </a:p>
          <a:p>
            <a:pPr lvl="0"/>
            <a:r>
              <a:rPr lang="es-CO" sz="2800" b="1" i="1" dirty="0"/>
              <a:t>*Ayudar </a:t>
            </a:r>
            <a:r>
              <a:rPr lang="es-CO" sz="2800" i="1" dirty="0"/>
              <a:t>en el mejoramiento de la calidad de vida de las familias beneficiadas.</a:t>
            </a:r>
            <a:endParaRPr lang="en-US" sz="2800" i="1" dirty="0"/>
          </a:p>
          <a:p>
            <a:pPr lvl="0"/>
            <a:r>
              <a:rPr lang="es-CO" sz="2800" b="1" i="1" dirty="0"/>
              <a:t>*Contribuir </a:t>
            </a:r>
            <a:r>
              <a:rPr lang="es-CO" sz="2800" i="1" dirty="0"/>
              <a:t>en el fortalecimiento humano – espiritual de los beneficiados.</a:t>
            </a:r>
            <a:endParaRPr lang="en-US" sz="2800" i="1" dirty="0"/>
          </a:p>
          <a:p>
            <a:pPr lvl="0"/>
            <a:r>
              <a:rPr lang="es-CO" sz="2800" b="1" i="1" dirty="0"/>
              <a:t>*Fortalecer </a:t>
            </a:r>
            <a:r>
              <a:rPr lang="es-CO" sz="2800" i="1" dirty="0"/>
              <a:t>la vida de los beneficiados con espacios sanos de convivencia y manejo del tiempo libre. </a:t>
            </a:r>
            <a:endParaRPr lang="en-US" sz="2800" i="1" dirty="0"/>
          </a:p>
          <a:p>
            <a:endParaRPr lang="en-US" sz="2800" i="1" dirty="0"/>
          </a:p>
        </p:txBody>
      </p:sp>
      <p:sp>
        <p:nvSpPr>
          <p:cNvPr id="3" name="Rectángulo 2"/>
          <p:cNvSpPr/>
          <p:nvPr/>
        </p:nvSpPr>
        <p:spPr>
          <a:xfrm>
            <a:off x="3966612" y="0"/>
            <a:ext cx="4996881" cy="1754326"/>
          </a:xfrm>
          <a:prstGeom prst="rect">
            <a:avLst/>
          </a:prstGeom>
          <a:noFill/>
        </p:spPr>
        <p:txBody>
          <a:bodyPr wrap="none" lIns="91440" tIns="45720" rIns="91440" bIns="45720">
            <a:spAutoFit/>
          </a:bodyPr>
          <a:lstStyle/>
          <a:p>
            <a:r>
              <a:rPr lang="es-CO" sz="5400" dirty="0">
                <a:solidFill>
                  <a:schemeClr val="accent1"/>
                </a:solidFill>
                <a:latin typeface="Eras Bold ITC" panose="020B0907030504020204" pitchFamily="34" charset="0"/>
              </a:rPr>
              <a:t>Objetivos del </a:t>
            </a:r>
          </a:p>
          <a:p>
            <a:r>
              <a:rPr lang="es-CO" sz="5400" dirty="0">
                <a:solidFill>
                  <a:schemeClr val="accent1"/>
                </a:solidFill>
                <a:latin typeface="Eras Bold ITC" panose="020B0907030504020204" pitchFamily="34" charset="0"/>
              </a:rPr>
              <a:t>proyecto:</a:t>
            </a:r>
            <a:endParaRPr lang="en-US" sz="5400" dirty="0">
              <a:solidFill>
                <a:schemeClr val="accent1"/>
              </a:solidFill>
              <a:latin typeface="Eras Bold ITC" panose="020B0907030504020204" pitchFamily="34"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660174" cy="299972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71288"/>
            <a:ext cx="3641759" cy="2797068"/>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46788"/>
            <a:ext cx="3660174" cy="2811212"/>
          </a:xfrm>
          <a:prstGeom prst="rect">
            <a:avLst/>
          </a:prstGeom>
        </p:spPr>
      </p:pic>
    </p:spTree>
    <p:extLst>
      <p:ext uri="{BB962C8B-B14F-4D97-AF65-F5344CB8AC3E}">
        <p14:creationId xmlns:p14="http://schemas.microsoft.com/office/powerpoint/2010/main" val="1962139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D0ACEF-C3BF-46AF-B14B-7B47A775C169}"/>
              </a:ext>
            </a:extLst>
          </p:cNvPr>
          <p:cNvSpPr/>
          <p:nvPr/>
        </p:nvSpPr>
        <p:spPr>
          <a:xfrm>
            <a:off x="1" y="1"/>
            <a:ext cx="1347536" cy="688677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1">
            <a:extLst>
              <a:ext uri="{FF2B5EF4-FFF2-40B4-BE49-F238E27FC236}">
                <a16:creationId xmlns:a16="http://schemas.microsoft.com/office/drawing/2014/main" id="{2F510794-77D3-49E6-BC74-541CEEE86F06}"/>
              </a:ext>
            </a:extLst>
          </p:cNvPr>
          <p:cNvSpPr txBox="1">
            <a:spLocks/>
          </p:cNvSpPr>
          <p:nvPr/>
        </p:nvSpPr>
        <p:spPr>
          <a:xfrm rot="16200000">
            <a:off x="-1426812" y="3060245"/>
            <a:ext cx="4381636" cy="938463"/>
          </a:xfrm>
          <a:prstGeom prst="rect">
            <a:avLst/>
          </a:prstGeom>
        </p:spPr>
        <p:txBody>
          <a:bodyPr>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6000" dirty="0">
                <a:solidFill>
                  <a:schemeClr val="bg1"/>
                </a:solidFill>
                <a:latin typeface="Modern No. 20" panose="02070704070505020303" pitchFamily="18" charset="0"/>
              </a:rPr>
              <a:t>Mes </a:t>
            </a:r>
            <a:r>
              <a:rPr lang="es-CO" sz="6000" dirty="0">
                <a:solidFill>
                  <a:schemeClr val="bg1"/>
                </a:solidFill>
                <a:latin typeface="Modern No. 20" panose="02070704070505020303" pitchFamily="18" charset="0"/>
              </a:rPr>
              <a:t>d</a:t>
            </a:r>
            <a:r>
              <a:rPr lang="es-CO" sz="6000" dirty="0" smtClean="0">
                <a:solidFill>
                  <a:schemeClr val="bg1"/>
                </a:solidFill>
                <a:latin typeface="Modern No. 20" panose="02070704070505020303" pitchFamily="18" charset="0"/>
              </a:rPr>
              <a:t>e febrero</a:t>
            </a:r>
            <a:endParaRPr lang="en-US" sz="6000" dirty="0">
              <a:solidFill>
                <a:schemeClr val="bg1"/>
              </a:solidFill>
              <a:latin typeface="Modern No. 20" panose="02070704070505020303" pitchFamily="18" charset="0"/>
            </a:endParaRPr>
          </a:p>
        </p:txBody>
      </p:sp>
      <p:sp>
        <p:nvSpPr>
          <p:cNvPr id="7" name="Rectangle 6">
            <a:extLst>
              <a:ext uri="{FF2B5EF4-FFF2-40B4-BE49-F238E27FC236}">
                <a16:creationId xmlns:a16="http://schemas.microsoft.com/office/drawing/2014/main" id="{8749CB4D-CF96-49DB-A606-D729FEB1ADC1}"/>
              </a:ext>
            </a:extLst>
          </p:cNvPr>
          <p:cNvSpPr/>
          <p:nvPr/>
        </p:nvSpPr>
        <p:spPr>
          <a:xfrm>
            <a:off x="1320238" y="2879680"/>
            <a:ext cx="10871761" cy="61415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ítulo 1">
            <a:extLst>
              <a:ext uri="{FF2B5EF4-FFF2-40B4-BE49-F238E27FC236}">
                <a16:creationId xmlns:a16="http://schemas.microsoft.com/office/drawing/2014/main" id="{4C378B75-7C8E-4C13-B79E-AA420745468F}"/>
              </a:ext>
            </a:extLst>
          </p:cNvPr>
          <p:cNvSpPr txBox="1">
            <a:spLocks/>
          </p:cNvSpPr>
          <p:nvPr/>
        </p:nvSpPr>
        <p:spPr>
          <a:xfrm>
            <a:off x="8088728" y="2717524"/>
            <a:ext cx="4534462" cy="938463"/>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5400" dirty="0">
                <a:solidFill>
                  <a:schemeClr val="bg1"/>
                </a:solidFill>
                <a:latin typeface="Modern No. 20" panose="02070704070505020303" pitchFamily="18" charset="0"/>
              </a:rPr>
              <a:t>Resultados</a:t>
            </a:r>
            <a:endParaRPr lang="en-US" sz="5400" dirty="0">
              <a:solidFill>
                <a:schemeClr val="bg1"/>
              </a:solidFill>
              <a:latin typeface="Modern No. 20" panose="02070704070505020303" pitchFamily="18" charset="0"/>
            </a:endParaRPr>
          </a:p>
        </p:txBody>
      </p:sp>
      <p:sp>
        <p:nvSpPr>
          <p:cNvPr id="9" name="Rectangle 8">
            <a:extLst>
              <a:ext uri="{FF2B5EF4-FFF2-40B4-BE49-F238E27FC236}">
                <a16:creationId xmlns:a16="http://schemas.microsoft.com/office/drawing/2014/main" id="{0C46DDDB-C31F-40ED-834D-BBAA2D2F53C2}"/>
              </a:ext>
            </a:extLst>
          </p:cNvPr>
          <p:cNvSpPr/>
          <p:nvPr/>
        </p:nvSpPr>
        <p:spPr>
          <a:xfrm>
            <a:off x="1322510" y="2268"/>
            <a:ext cx="10871761" cy="61415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a:extLst>
              <a:ext uri="{FF2B5EF4-FFF2-40B4-BE49-F238E27FC236}">
                <a16:creationId xmlns:a16="http://schemas.microsoft.com/office/drawing/2014/main" id="{CB4D3725-7237-4EDC-B649-632575CA7D4C}"/>
              </a:ext>
            </a:extLst>
          </p:cNvPr>
          <p:cNvSpPr txBox="1">
            <a:spLocks/>
          </p:cNvSpPr>
          <p:nvPr/>
        </p:nvSpPr>
        <p:spPr>
          <a:xfrm>
            <a:off x="1416687" y="-146240"/>
            <a:ext cx="4534462" cy="938463"/>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5400" dirty="0">
                <a:solidFill>
                  <a:schemeClr val="bg1"/>
                </a:solidFill>
                <a:latin typeface="Modern No. 20" panose="02070704070505020303" pitchFamily="18" charset="0"/>
              </a:rPr>
              <a:t>Actividad</a:t>
            </a:r>
            <a:endParaRPr lang="en-US" sz="5400" dirty="0">
              <a:solidFill>
                <a:schemeClr val="bg1"/>
              </a:solidFill>
              <a:latin typeface="Modern No. 20" panose="02070704070505020303" pitchFamily="18" charset="0"/>
            </a:endParaRPr>
          </a:p>
        </p:txBody>
      </p:sp>
      <p:sp>
        <p:nvSpPr>
          <p:cNvPr id="11" name="Rectángulo 1">
            <a:extLst>
              <a:ext uri="{FF2B5EF4-FFF2-40B4-BE49-F238E27FC236}">
                <a16:creationId xmlns:a16="http://schemas.microsoft.com/office/drawing/2014/main" id="{F4B644B6-2758-44B1-8F56-19D100DAC8ED}"/>
              </a:ext>
            </a:extLst>
          </p:cNvPr>
          <p:cNvSpPr/>
          <p:nvPr/>
        </p:nvSpPr>
        <p:spPr>
          <a:xfrm>
            <a:off x="1528011" y="3434242"/>
            <a:ext cx="8817059" cy="3423758"/>
          </a:xfrm>
          <a:prstGeom prst="rect">
            <a:avLst/>
          </a:prstGeom>
        </p:spPr>
        <p:txBody>
          <a:bodyPr wrap="square">
            <a:spAutoFit/>
          </a:bodyPr>
          <a:lstStyle/>
          <a:p>
            <a:pPr marR="0" lvl="0" algn="just">
              <a:lnSpc>
                <a:spcPct val="107000"/>
              </a:lnSpc>
              <a:spcBef>
                <a:spcPts val="0"/>
              </a:spcBef>
              <a:spcAft>
                <a:spcPts val="0"/>
              </a:spcAft>
            </a:pPr>
            <a:r>
              <a:rPr lang="es-CO" sz="3400" dirty="0">
                <a:latin typeface="Times New Roman" panose="02020603050405020304" pitchFamily="18" charset="0"/>
                <a:ea typeface="Calibri" panose="020F0502020204030204" pitchFamily="34" charset="0"/>
                <a:cs typeface="Times New Roman" panose="02020603050405020304" pitchFamily="18" charset="0"/>
              </a:rPr>
              <a:t>Se iniciaron las actividades del proyecto </a:t>
            </a:r>
            <a:r>
              <a:rPr lang="es-CO" sz="3400" dirty="0" err="1">
                <a:latin typeface="Times New Roman" panose="02020603050405020304" pitchFamily="18" charset="0"/>
                <a:ea typeface="Calibri" panose="020F0502020204030204" pitchFamily="34" charset="0"/>
                <a:cs typeface="Times New Roman" panose="02020603050405020304" pitchFamily="18" charset="0"/>
              </a:rPr>
              <a:t>Alimentart</a:t>
            </a:r>
            <a:r>
              <a:rPr lang="es-CO" sz="3400" dirty="0">
                <a:latin typeface="Times New Roman" panose="02020603050405020304" pitchFamily="18" charset="0"/>
                <a:ea typeface="Calibri" panose="020F0502020204030204" pitchFamily="34" charset="0"/>
                <a:cs typeface="Times New Roman" panose="02020603050405020304" pitchFamily="18" charset="0"/>
              </a:rPr>
              <a:t> con la apertura del comedor “La Taza”, orientado por la parroquia con la entrega de 120 almuerzos diarios de lunes a viernes.</a:t>
            </a:r>
          </a:p>
          <a:p>
            <a:pPr marL="342900" marR="0" lvl="0" indent="-342900" algn="just">
              <a:lnSpc>
                <a:spcPct val="107000"/>
              </a:lnSpc>
              <a:spcBef>
                <a:spcPts val="0"/>
              </a:spcBef>
              <a:spcAft>
                <a:spcPts val="0"/>
              </a:spcAft>
              <a:buFont typeface="Symbol" panose="05050102010706020507" pitchFamily="18" charset="2"/>
              <a:buChar char=""/>
            </a:pPr>
            <a:r>
              <a:rPr lang="es-CO" sz="3400" dirty="0">
                <a:latin typeface="Times New Roman" panose="02020603050405020304" pitchFamily="18" charset="0"/>
                <a:ea typeface="Calibri" panose="020F0502020204030204" pitchFamily="34" charset="0"/>
                <a:cs typeface="Times New Roman" panose="02020603050405020304" pitchFamily="18" charset="0"/>
              </a:rPr>
              <a:t>Almuerzos entregados en este mes: 3600 almuerzos. </a:t>
            </a:r>
            <a:endParaRPr lang="en-US" sz="3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1" name="Picture 30">
            <a:extLst>
              <a:ext uri="{FF2B5EF4-FFF2-40B4-BE49-F238E27FC236}">
                <a16:creationId xmlns:a16="http://schemas.microsoft.com/office/drawing/2014/main" id="{BF6CFFE6-FA74-460C-903E-3BB6435EED57}"/>
              </a:ext>
            </a:extLst>
          </p:cNvPr>
          <p:cNvPicPr>
            <a:picLocks noChangeAspect="1"/>
          </p:cNvPicPr>
          <p:nvPr/>
        </p:nvPicPr>
        <p:blipFill>
          <a:blip r:embed="rId2"/>
          <a:stretch>
            <a:fillRect/>
          </a:stretch>
        </p:blipFill>
        <p:spPr>
          <a:xfrm rot="10800000" flipV="1">
            <a:off x="1406854" y="688960"/>
            <a:ext cx="2433570" cy="2154450"/>
          </a:xfrm>
          <a:prstGeom prst="rect">
            <a:avLst/>
          </a:prstGeom>
        </p:spPr>
      </p:pic>
      <p:pic>
        <p:nvPicPr>
          <p:cNvPr id="34" name="Picture 33">
            <a:extLst>
              <a:ext uri="{FF2B5EF4-FFF2-40B4-BE49-F238E27FC236}">
                <a16:creationId xmlns:a16="http://schemas.microsoft.com/office/drawing/2014/main" id="{C7F007F8-4960-476E-AC67-DE172C0DBA09}"/>
              </a:ext>
            </a:extLst>
          </p:cNvPr>
          <p:cNvPicPr>
            <a:picLocks noChangeAspect="1"/>
          </p:cNvPicPr>
          <p:nvPr/>
        </p:nvPicPr>
        <p:blipFill>
          <a:blip r:embed="rId3"/>
          <a:stretch>
            <a:fillRect/>
          </a:stretch>
        </p:blipFill>
        <p:spPr>
          <a:xfrm rot="10800000" flipV="1">
            <a:off x="4121623" y="643843"/>
            <a:ext cx="2509941" cy="2222062"/>
          </a:xfrm>
          <a:prstGeom prst="rect">
            <a:avLst/>
          </a:prstGeom>
        </p:spPr>
      </p:pic>
      <p:pic>
        <p:nvPicPr>
          <p:cNvPr id="36" name="Picture 35">
            <a:extLst>
              <a:ext uri="{FF2B5EF4-FFF2-40B4-BE49-F238E27FC236}">
                <a16:creationId xmlns:a16="http://schemas.microsoft.com/office/drawing/2014/main" id="{DA46FB50-2E9D-4C6B-96EB-AA15753260CD}"/>
              </a:ext>
            </a:extLst>
          </p:cNvPr>
          <p:cNvPicPr>
            <a:picLocks noChangeAspect="1"/>
          </p:cNvPicPr>
          <p:nvPr/>
        </p:nvPicPr>
        <p:blipFill>
          <a:blip r:embed="rId4"/>
          <a:stretch>
            <a:fillRect/>
          </a:stretch>
        </p:blipFill>
        <p:spPr>
          <a:xfrm rot="10800000" flipV="1">
            <a:off x="9659409" y="652687"/>
            <a:ext cx="2526421" cy="2236651"/>
          </a:xfrm>
          <a:prstGeom prst="rect">
            <a:avLst/>
          </a:prstGeom>
        </p:spPr>
      </p:pic>
      <p:pic>
        <p:nvPicPr>
          <p:cNvPr id="41" name="Picture 40">
            <a:extLst>
              <a:ext uri="{FF2B5EF4-FFF2-40B4-BE49-F238E27FC236}">
                <a16:creationId xmlns:a16="http://schemas.microsoft.com/office/drawing/2014/main" id="{5F0698C4-0EC4-4F8B-A8EC-527D1E5BC010}"/>
              </a:ext>
            </a:extLst>
          </p:cNvPr>
          <p:cNvPicPr>
            <a:picLocks noChangeAspect="1"/>
          </p:cNvPicPr>
          <p:nvPr/>
        </p:nvPicPr>
        <p:blipFill>
          <a:blip r:embed="rId5"/>
          <a:stretch>
            <a:fillRect/>
          </a:stretch>
        </p:blipFill>
        <p:spPr>
          <a:xfrm rot="10800000" flipV="1">
            <a:off x="6882341" y="686500"/>
            <a:ext cx="2485042" cy="2200018"/>
          </a:xfrm>
          <a:prstGeom prst="rect">
            <a:avLst/>
          </a:prstGeom>
        </p:spPr>
      </p:pic>
    </p:spTree>
    <p:extLst>
      <p:ext uri="{BB962C8B-B14F-4D97-AF65-F5344CB8AC3E}">
        <p14:creationId xmlns:p14="http://schemas.microsoft.com/office/powerpoint/2010/main" val="1602623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A0DA10-7090-46F4-B337-D51FF001C745}"/>
              </a:ext>
            </a:extLst>
          </p:cNvPr>
          <p:cNvSpPr/>
          <p:nvPr/>
        </p:nvSpPr>
        <p:spPr>
          <a:xfrm>
            <a:off x="1" y="1"/>
            <a:ext cx="1347536" cy="6886776"/>
          </a:xfrm>
          <a:prstGeom prst="rect">
            <a:avLst/>
          </a:prstGeom>
          <a:solidFill>
            <a:schemeClr val="accent5">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ítulo 1">
            <a:extLst>
              <a:ext uri="{FF2B5EF4-FFF2-40B4-BE49-F238E27FC236}">
                <a16:creationId xmlns:a16="http://schemas.microsoft.com/office/drawing/2014/main" id="{B320CDA3-5F06-474B-9157-D5599EAE34CC}"/>
              </a:ext>
            </a:extLst>
          </p:cNvPr>
          <p:cNvSpPr txBox="1">
            <a:spLocks/>
          </p:cNvSpPr>
          <p:nvPr/>
        </p:nvSpPr>
        <p:spPr>
          <a:xfrm rot="16200000">
            <a:off x="-1426812" y="3060245"/>
            <a:ext cx="4381636" cy="938463"/>
          </a:xfrm>
          <a:prstGeom prst="rect">
            <a:avLst/>
          </a:prstGeom>
        </p:spPr>
        <p:txBody>
          <a:bodyPr>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6000" dirty="0">
                <a:solidFill>
                  <a:schemeClr val="bg1"/>
                </a:solidFill>
                <a:latin typeface="Modern No. 20" panose="02070704070505020303" pitchFamily="18" charset="0"/>
              </a:rPr>
              <a:t>Mes </a:t>
            </a:r>
            <a:r>
              <a:rPr lang="es-CO" sz="6000" dirty="0" smtClean="0">
                <a:solidFill>
                  <a:schemeClr val="bg1"/>
                </a:solidFill>
                <a:latin typeface="Modern No. 20" panose="02070704070505020303" pitchFamily="18" charset="0"/>
              </a:rPr>
              <a:t>de </a:t>
            </a:r>
            <a:r>
              <a:rPr lang="es-CO" sz="6000" dirty="0">
                <a:solidFill>
                  <a:schemeClr val="bg1"/>
                </a:solidFill>
                <a:latin typeface="Modern No. 20" panose="02070704070505020303" pitchFamily="18" charset="0"/>
              </a:rPr>
              <a:t>m</a:t>
            </a:r>
            <a:r>
              <a:rPr lang="es-CO" sz="6000" dirty="0" smtClean="0">
                <a:solidFill>
                  <a:schemeClr val="bg1"/>
                </a:solidFill>
                <a:latin typeface="Modern No. 20" panose="02070704070505020303" pitchFamily="18" charset="0"/>
              </a:rPr>
              <a:t>arzo</a:t>
            </a:r>
            <a:endParaRPr lang="en-US" sz="6000" dirty="0">
              <a:solidFill>
                <a:schemeClr val="bg1"/>
              </a:solidFill>
              <a:latin typeface="Modern No. 20" panose="02070704070505020303" pitchFamily="18" charset="0"/>
            </a:endParaRPr>
          </a:p>
        </p:txBody>
      </p:sp>
      <p:sp>
        <p:nvSpPr>
          <p:cNvPr id="11" name="Rectangle 10">
            <a:extLst>
              <a:ext uri="{FF2B5EF4-FFF2-40B4-BE49-F238E27FC236}">
                <a16:creationId xmlns:a16="http://schemas.microsoft.com/office/drawing/2014/main" id="{B6192C68-77E0-4145-B723-E5A8A0112001}"/>
              </a:ext>
            </a:extLst>
          </p:cNvPr>
          <p:cNvSpPr/>
          <p:nvPr/>
        </p:nvSpPr>
        <p:spPr>
          <a:xfrm>
            <a:off x="1320238" y="2879680"/>
            <a:ext cx="10871761" cy="614152"/>
          </a:xfrm>
          <a:prstGeom prst="rect">
            <a:avLst/>
          </a:prstGeom>
          <a:solidFill>
            <a:schemeClr val="accent5">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ítulo 1">
            <a:extLst>
              <a:ext uri="{FF2B5EF4-FFF2-40B4-BE49-F238E27FC236}">
                <a16:creationId xmlns:a16="http://schemas.microsoft.com/office/drawing/2014/main" id="{B09B451F-ABDE-46F6-AAB0-F78CDC427D95}"/>
              </a:ext>
            </a:extLst>
          </p:cNvPr>
          <p:cNvSpPr txBox="1">
            <a:spLocks/>
          </p:cNvSpPr>
          <p:nvPr/>
        </p:nvSpPr>
        <p:spPr>
          <a:xfrm>
            <a:off x="8088728" y="2717524"/>
            <a:ext cx="4534462" cy="938463"/>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5400" dirty="0">
                <a:solidFill>
                  <a:schemeClr val="bg1"/>
                </a:solidFill>
                <a:latin typeface="Modern No. 20" panose="02070704070505020303" pitchFamily="18" charset="0"/>
              </a:rPr>
              <a:t>Resultados</a:t>
            </a:r>
            <a:endParaRPr lang="en-US" sz="5400" dirty="0">
              <a:solidFill>
                <a:schemeClr val="bg1"/>
              </a:solidFill>
              <a:latin typeface="Modern No. 20" panose="02070704070505020303" pitchFamily="18" charset="0"/>
            </a:endParaRPr>
          </a:p>
        </p:txBody>
      </p:sp>
      <p:sp>
        <p:nvSpPr>
          <p:cNvPr id="13" name="Rectangle 12">
            <a:extLst>
              <a:ext uri="{FF2B5EF4-FFF2-40B4-BE49-F238E27FC236}">
                <a16:creationId xmlns:a16="http://schemas.microsoft.com/office/drawing/2014/main" id="{9E3EA995-4CFE-46F2-B6AF-3D51D9A2124C}"/>
              </a:ext>
            </a:extLst>
          </p:cNvPr>
          <p:cNvSpPr/>
          <p:nvPr/>
        </p:nvSpPr>
        <p:spPr>
          <a:xfrm>
            <a:off x="1322510" y="2268"/>
            <a:ext cx="10871761" cy="614152"/>
          </a:xfrm>
          <a:prstGeom prst="rect">
            <a:avLst/>
          </a:prstGeom>
          <a:solidFill>
            <a:schemeClr val="accent5">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ítulo 1">
            <a:extLst>
              <a:ext uri="{FF2B5EF4-FFF2-40B4-BE49-F238E27FC236}">
                <a16:creationId xmlns:a16="http://schemas.microsoft.com/office/drawing/2014/main" id="{E9FE936B-A99E-4313-AA95-F70C07042554}"/>
              </a:ext>
            </a:extLst>
          </p:cNvPr>
          <p:cNvSpPr txBox="1">
            <a:spLocks/>
          </p:cNvSpPr>
          <p:nvPr/>
        </p:nvSpPr>
        <p:spPr>
          <a:xfrm>
            <a:off x="1416687" y="-146240"/>
            <a:ext cx="4534462" cy="938463"/>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5400" dirty="0">
                <a:solidFill>
                  <a:schemeClr val="bg1"/>
                </a:solidFill>
                <a:latin typeface="Modern No. 20" panose="02070704070505020303" pitchFamily="18" charset="0"/>
              </a:rPr>
              <a:t>Actividad</a:t>
            </a:r>
            <a:endParaRPr lang="en-US" sz="5400" dirty="0">
              <a:solidFill>
                <a:schemeClr val="bg1"/>
              </a:solidFill>
              <a:latin typeface="Modern No. 20" panose="02070704070505020303" pitchFamily="18" charset="0"/>
            </a:endParaRPr>
          </a:p>
        </p:txBody>
      </p:sp>
      <p:pic>
        <p:nvPicPr>
          <p:cNvPr id="15" name="Picture 14">
            <a:extLst>
              <a:ext uri="{FF2B5EF4-FFF2-40B4-BE49-F238E27FC236}">
                <a16:creationId xmlns:a16="http://schemas.microsoft.com/office/drawing/2014/main" id="{6D0B7E27-3FBD-4914-AAB0-78C57B041B49}"/>
              </a:ext>
            </a:extLst>
          </p:cNvPr>
          <p:cNvPicPr>
            <a:picLocks noChangeAspect="1"/>
          </p:cNvPicPr>
          <p:nvPr/>
        </p:nvPicPr>
        <p:blipFill>
          <a:blip r:embed="rId2"/>
          <a:stretch>
            <a:fillRect/>
          </a:stretch>
        </p:blipFill>
        <p:spPr>
          <a:xfrm rot="10800000" flipV="1">
            <a:off x="6756118" y="655815"/>
            <a:ext cx="2556477" cy="2263260"/>
          </a:xfrm>
          <a:prstGeom prst="rect">
            <a:avLst/>
          </a:prstGeom>
        </p:spPr>
      </p:pic>
      <p:pic>
        <p:nvPicPr>
          <p:cNvPr id="16" name="Picture 15">
            <a:extLst>
              <a:ext uri="{FF2B5EF4-FFF2-40B4-BE49-F238E27FC236}">
                <a16:creationId xmlns:a16="http://schemas.microsoft.com/office/drawing/2014/main" id="{832E19C8-22B9-4966-A605-591596B8AFF1}"/>
              </a:ext>
            </a:extLst>
          </p:cNvPr>
          <p:cNvPicPr>
            <a:picLocks noChangeAspect="1"/>
          </p:cNvPicPr>
          <p:nvPr/>
        </p:nvPicPr>
        <p:blipFill>
          <a:blip r:embed="rId3"/>
          <a:stretch>
            <a:fillRect/>
          </a:stretch>
        </p:blipFill>
        <p:spPr>
          <a:xfrm rot="10800000" flipV="1">
            <a:off x="4140635" y="750927"/>
            <a:ext cx="2404543" cy="2128753"/>
          </a:xfrm>
          <a:prstGeom prst="rect">
            <a:avLst/>
          </a:prstGeom>
        </p:spPr>
      </p:pic>
      <p:pic>
        <p:nvPicPr>
          <p:cNvPr id="17" name="Picture 16">
            <a:extLst>
              <a:ext uri="{FF2B5EF4-FFF2-40B4-BE49-F238E27FC236}">
                <a16:creationId xmlns:a16="http://schemas.microsoft.com/office/drawing/2014/main" id="{A6507900-4B16-4C8E-96C5-F15F8A578102}"/>
              </a:ext>
            </a:extLst>
          </p:cNvPr>
          <p:cNvPicPr>
            <a:picLocks noChangeAspect="1"/>
          </p:cNvPicPr>
          <p:nvPr/>
        </p:nvPicPr>
        <p:blipFill>
          <a:blip r:embed="rId4"/>
          <a:stretch>
            <a:fillRect/>
          </a:stretch>
        </p:blipFill>
        <p:spPr>
          <a:xfrm rot="10800000" flipV="1">
            <a:off x="1551069" y="695210"/>
            <a:ext cx="2467478" cy="2184469"/>
          </a:xfrm>
          <a:prstGeom prst="rect">
            <a:avLst/>
          </a:prstGeom>
        </p:spPr>
      </p:pic>
      <p:pic>
        <p:nvPicPr>
          <p:cNvPr id="18" name="Picture 17">
            <a:extLst>
              <a:ext uri="{FF2B5EF4-FFF2-40B4-BE49-F238E27FC236}">
                <a16:creationId xmlns:a16="http://schemas.microsoft.com/office/drawing/2014/main" id="{0E20ECE1-0EBE-40B8-B1A7-B4C82295A5A0}"/>
              </a:ext>
            </a:extLst>
          </p:cNvPr>
          <p:cNvPicPr>
            <a:picLocks noChangeAspect="1"/>
          </p:cNvPicPr>
          <p:nvPr/>
        </p:nvPicPr>
        <p:blipFill>
          <a:blip r:embed="rId5"/>
          <a:stretch>
            <a:fillRect/>
          </a:stretch>
        </p:blipFill>
        <p:spPr>
          <a:xfrm rot="10800000" flipV="1">
            <a:off x="9507320" y="705107"/>
            <a:ext cx="2446438" cy="2165842"/>
          </a:xfrm>
          <a:prstGeom prst="rect">
            <a:avLst/>
          </a:prstGeom>
        </p:spPr>
      </p:pic>
      <p:sp>
        <p:nvSpPr>
          <p:cNvPr id="19" name="Rectángulo 1">
            <a:extLst>
              <a:ext uri="{FF2B5EF4-FFF2-40B4-BE49-F238E27FC236}">
                <a16:creationId xmlns:a16="http://schemas.microsoft.com/office/drawing/2014/main" id="{B4EBA4F1-EC32-4812-8767-7E575C960143}"/>
              </a:ext>
            </a:extLst>
          </p:cNvPr>
          <p:cNvSpPr/>
          <p:nvPr/>
        </p:nvSpPr>
        <p:spPr>
          <a:xfrm>
            <a:off x="1642310" y="3806360"/>
            <a:ext cx="9638694" cy="2304092"/>
          </a:xfrm>
          <a:prstGeom prst="rect">
            <a:avLst/>
          </a:prstGeom>
        </p:spPr>
        <p:txBody>
          <a:bodyPr wrap="square">
            <a:spAutoFit/>
          </a:bodyPr>
          <a:lstStyle/>
          <a:p>
            <a:pPr marL="342900" marR="0" lvl="0" indent="-342900" algn="just">
              <a:lnSpc>
                <a:spcPct val="107000"/>
              </a:lnSpc>
              <a:spcBef>
                <a:spcPts val="0"/>
              </a:spcBef>
              <a:spcAft>
                <a:spcPts val="0"/>
              </a:spcAft>
              <a:buFont typeface="Symbol" panose="05050102010706020507" pitchFamily="18" charset="2"/>
              <a:buChar char=""/>
            </a:pPr>
            <a:r>
              <a:rPr lang="es-CO" sz="3400" dirty="0">
                <a:latin typeface="Times New Roman" panose="02020603050405020304" pitchFamily="18" charset="0"/>
                <a:ea typeface="Calibri" panose="020F0502020204030204" pitchFamily="34" charset="0"/>
                <a:cs typeface="Times New Roman" panose="02020603050405020304" pitchFamily="18" charset="0"/>
              </a:rPr>
              <a:t>Se iniciaron las actividades: </a:t>
            </a:r>
          </a:p>
          <a:p>
            <a:pPr marR="0" lvl="0" algn="just">
              <a:lnSpc>
                <a:spcPct val="107000"/>
              </a:lnSpc>
              <a:spcBef>
                <a:spcPts val="0"/>
              </a:spcBef>
              <a:spcAft>
                <a:spcPts val="0"/>
              </a:spcAft>
            </a:pPr>
            <a:r>
              <a:rPr lang="es-CO" sz="3400" dirty="0">
                <a:latin typeface="Times New Roman" panose="02020603050405020304" pitchFamily="18" charset="0"/>
                <a:ea typeface="Calibri" panose="020F0502020204030204" pitchFamily="34" charset="0"/>
                <a:cs typeface="Times New Roman" panose="02020603050405020304" pitchFamily="18" charset="0"/>
              </a:rPr>
              <a:t>Escuela de Pintura, con la participación de 60 adolescentes y 30 niños los días sábados de 8 a 4 p.m. </a:t>
            </a:r>
          </a:p>
          <a:p>
            <a:pPr marL="342900" marR="0" lvl="0" indent="-342900" algn="just">
              <a:lnSpc>
                <a:spcPct val="107000"/>
              </a:lnSpc>
              <a:spcBef>
                <a:spcPts val="0"/>
              </a:spcBef>
              <a:spcAft>
                <a:spcPts val="0"/>
              </a:spcAft>
              <a:buFont typeface="Symbol" panose="05050102010706020507" pitchFamily="18" charset="2"/>
              <a:buChar char=""/>
            </a:pPr>
            <a:r>
              <a:rPr lang="es-CO" sz="3400" dirty="0">
                <a:latin typeface="Times New Roman" panose="02020603050405020304" pitchFamily="18" charset="0"/>
                <a:ea typeface="Calibri" panose="020F0502020204030204" pitchFamily="34" charset="0"/>
                <a:cs typeface="Times New Roman" panose="02020603050405020304" pitchFamily="18" charset="0"/>
              </a:rPr>
              <a:t>Almuerzos entregados en este mes: 2400 almuerzos. </a:t>
            </a:r>
            <a:endParaRPr lang="en-US" sz="3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9709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503CC7-FFB3-4AB2-9D1C-17C5BE132A8A}"/>
              </a:ext>
            </a:extLst>
          </p:cNvPr>
          <p:cNvSpPr/>
          <p:nvPr/>
        </p:nvSpPr>
        <p:spPr>
          <a:xfrm>
            <a:off x="1" y="1"/>
            <a:ext cx="1347536" cy="6886776"/>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1">
            <a:extLst>
              <a:ext uri="{FF2B5EF4-FFF2-40B4-BE49-F238E27FC236}">
                <a16:creationId xmlns:a16="http://schemas.microsoft.com/office/drawing/2014/main" id="{47342958-26D9-4B24-9CA1-9B92074C706A}"/>
              </a:ext>
            </a:extLst>
          </p:cNvPr>
          <p:cNvSpPr txBox="1">
            <a:spLocks/>
          </p:cNvSpPr>
          <p:nvPr/>
        </p:nvSpPr>
        <p:spPr>
          <a:xfrm rot="16200000">
            <a:off x="-2417248" y="2894694"/>
            <a:ext cx="6362511" cy="938463"/>
          </a:xfrm>
          <a:prstGeom prst="rect">
            <a:avLst/>
          </a:prstGeom>
        </p:spPr>
        <p:txBody>
          <a:bodyPr>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6000" dirty="0">
                <a:solidFill>
                  <a:schemeClr val="bg1"/>
                </a:solidFill>
                <a:latin typeface="Modern No. 20" panose="02070704070505020303" pitchFamily="18" charset="0"/>
              </a:rPr>
              <a:t>Mes </a:t>
            </a:r>
            <a:r>
              <a:rPr lang="es-CO" sz="6000" dirty="0" smtClean="0">
                <a:solidFill>
                  <a:schemeClr val="bg1"/>
                </a:solidFill>
                <a:latin typeface="Modern No. 20" panose="02070704070505020303" pitchFamily="18" charset="0"/>
              </a:rPr>
              <a:t>de </a:t>
            </a:r>
            <a:r>
              <a:rPr lang="es-CO" sz="6000" dirty="0">
                <a:solidFill>
                  <a:schemeClr val="bg1"/>
                </a:solidFill>
                <a:latin typeface="Modern No. 20" panose="02070704070505020303" pitchFamily="18" charset="0"/>
              </a:rPr>
              <a:t>Abril, </a:t>
            </a:r>
            <a:r>
              <a:rPr lang="es-CO" sz="6000" dirty="0" smtClean="0">
                <a:solidFill>
                  <a:schemeClr val="bg1"/>
                </a:solidFill>
                <a:latin typeface="Modern No. 20" panose="02070704070505020303" pitchFamily="18" charset="0"/>
              </a:rPr>
              <a:t>Mayo </a:t>
            </a:r>
            <a:r>
              <a:rPr lang="es-CO" sz="6000" dirty="0">
                <a:solidFill>
                  <a:schemeClr val="bg1"/>
                </a:solidFill>
                <a:latin typeface="Modern No. 20" panose="02070704070505020303" pitchFamily="18" charset="0"/>
              </a:rPr>
              <a:t>y Junio</a:t>
            </a:r>
            <a:endParaRPr lang="en-US" sz="6000" dirty="0">
              <a:solidFill>
                <a:schemeClr val="bg1"/>
              </a:solidFill>
              <a:latin typeface="Modern No. 20" panose="02070704070505020303" pitchFamily="18" charset="0"/>
            </a:endParaRPr>
          </a:p>
        </p:txBody>
      </p:sp>
      <p:sp>
        <p:nvSpPr>
          <p:cNvPr id="7" name="Rectangle 6">
            <a:extLst>
              <a:ext uri="{FF2B5EF4-FFF2-40B4-BE49-F238E27FC236}">
                <a16:creationId xmlns:a16="http://schemas.microsoft.com/office/drawing/2014/main" id="{98A763FC-E0D8-4C03-ADAE-75F741E3C484}"/>
              </a:ext>
            </a:extLst>
          </p:cNvPr>
          <p:cNvSpPr/>
          <p:nvPr/>
        </p:nvSpPr>
        <p:spPr>
          <a:xfrm>
            <a:off x="1320238" y="2879680"/>
            <a:ext cx="10871761" cy="614152"/>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ítulo 1">
            <a:extLst>
              <a:ext uri="{FF2B5EF4-FFF2-40B4-BE49-F238E27FC236}">
                <a16:creationId xmlns:a16="http://schemas.microsoft.com/office/drawing/2014/main" id="{1D18854F-69F8-4771-A468-EF5882FEA8DE}"/>
              </a:ext>
            </a:extLst>
          </p:cNvPr>
          <p:cNvSpPr txBox="1">
            <a:spLocks/>
          </p:cNvSpPr>
          <p:nvPr/>
        </p:nvSpPr>
        <p:spPr>
          <a:xfrm>
            <a:off x="8088728" y="2717524"/>
            <a:ext cx="4534462" cy="938463"/>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5400" dirty="0">
                <a:solidFill>
                  <a:schemeClr val="bg1"/>
                </a:solidFill>
                <a:latin typeface="Modern No. 20" panose="02070704070505020303" pitchFamily="18" charset="0"/>
              </a:rPr>
              <a:t>Resultados</a:t>
            </a:r>
            <a:endParaRPr lang="en-US" sz="5400" dirty="0">
              <a:solidFill>
                <a:schemeClr val="bg1"/>
              </a:solidFill>
              <a:latin typeface="Modern No. 20" panose="02070704070505020303" pitchFamily="18" charset="0"/>
            </a:endParaRPr>
          </a:p>
        </p:txBody>
      </p:sp>
      <p:sp>
        <p:nvSpPr>
          <p:cNvPr id="9" name="Rectangle 8">
            <a:extLst>
              <a:ext uri="{FF2B5EF4-FFF2-40B4-BE49-F238E27FC236}">
                <a16:creationId xmlns:a16="http://schemas.microsoft.com/office/drawing/2014/main" id="{7B88280C-DEBF-4848-BDE8-578CEB0B43A6}"/>
              </a:ext>
            </a:extLst>
          </p:cNvPr>
          <p:cNvSpPr/>
          <p:nvPr/>
        </p:nvSpPr>
        <p:spPr>
          <a:xfrm>
            <a:off x="1322510" y="2268"/>
            <a:ext cx="10871761" cy="614152"/>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a:extLst>
              <a:ext uri="{FF2B5EF4-FFF2-40B4-BE49-F238E27FC236}">
                <a16:creationId xmlns:a16="http://schemas.microsoft.com/office/drawing/2014/main" id="{8AAB40F4-00D6-4E1F-AE7C-B03D2267F77C}"/>
              </a:ext>
            </a:extLst>
          </p:cNvPr>
          <p:cNvSpPr txBox="1">
            <a:spLocks/>
          </p:cNvSpPr>
          <p:nvPr/>
        </p:nvSpPr>
        <p:spPr>
          <a:xfrm>
            <a:off x="1416687" y="-146240"/>
            <a:ext cx="4534462" cy="938463"/>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5400" dirty="0">
                <a:solidFill>
                  <a:schemeClr val="bg1"/>
                </a:solidFill>
                <a:latin typeface="Modern No. 20" panose="02070704070505020303" pitchFamily="18" charset="0"/>
              </a:rPr>
              <a:t>Actividad</a:t>
            </a:r>
            <a:endParaRPr lang="en-US" sz="5400" dirty="0">
              <a:solidFill>
                <a:schemeClr val="bg1"/>
              </a:solidFill>
              <a:latin typeface="Modern No. 20" panose="02070704070505020303" pitchFamily="18" charset="0"/>
            </a:endParaRPr>
          </a:p>
        </p:txBody>
      </p:sp>
      <p:pic>
        <p:nvPicPr>
          <p:cNvPr id="13" name="Picture 12">
            <a:extLst>
              <a:ext uri="{FF2B5EF4-FFF2-40B4-BE49-F238E27FC236}">
                <a16:creationId xmlns:a16="http://schemas.microsoft.com/office/drawing/2014/main" id="{488C5AEE-A516-4BD8-B3C2-B84D0589D842}"/>
              </a:ext>
            </a:extLst>
          </p:cNvPr>
          <p:cNvPicPr>
            <a:picLocks noChangeAspect="1"/>
          </p:cNvPicPr>
          <p:nvPr/>
        </p:nvPicPr>
        <p:blipFill>
          <a:blip r:embed="rId2"/>
          <a:stretch>
            <a:fillRect/>
          </a:stretch>
        </p:blipFill>
        <p:spPr>
          <a:xfrm rot="10800000" flipV="1">
            <a:off x="9833277" y="608523"/>
            <a:ext cx="2305572" cy="2244595"/>
          </a:xfrm>
          <a:prstGeom prst="rect">
            <a:avLst/>
          </a:prstGeom>
        </p:spPr>
      </p:pic>
      <p:pic>
        <p:nvPicPr>
          <p:cNvPr id="17" name="Picture 16">
            <a:extLst>
              <a:ext uri="{FF2B5EF4-FFF2-40B4-BE49-F238E27FC236}">
                <a16:creationId xmlns:a16="http://schemas.microsoft.com/office/drawing/2014/main" id="{69A44FFF-1195-4FB7-9379-3700766A7B0E}"/>
              </a:ext>
            </a:extLst>
          </p:cNvPr>
          <p:cNvPicPr>
            <a:picLocks noChangeAspect="1"/>
          </p:cNvPicPr>
          <p:nvPr/>
        </p:nvPicPr>
        <p:blipFill>
          <a:blip r:embed="rId3"/>
          <a:stretch>
            <a:fillRect/>
          </a:stretch>
        </p:blipFill>
        <p:spPr>
          <a:xfrm rot="10800000" flipV="1">
            <a:off x="1699795" y="672755"/>
            <a:ext cx="2432838" cy="2153802"/>
          </a:xfrm>
          <a:prstGeom prst="rect">
            <a:avLst/>
          </a:prstGeom>
        </p:spPr>
      </p:pic>
      <p:pic>
        <p:nvPicPr>
          <p:cNvPr id="20" name="Picture 19">
            <a:extLst>
              <a:ext uri="{FF2B5EF4-FFF2-40B4-BE49-F238E27FC236}">
                <a16:creationId xmlns:a16="http://schemas.microsoft.com/office/drawing/2014/main" id="{0490F15B-4DEE-4D53-B074-46F557083112}"/>
              </a:ext>
            </a:extLst>
          </p:cNvPr>
          <p:cNvPicPr>
            <a:picLocks noChangeAspect="1"/>
          </p:cNvPicPr>
          <p:nvPr/>
        </p:nvPicPr>
        <p:blipFill>
          <a:blip r:embed="rId4"/>
          <a:stretch>
            <a:fillRect/>
          </a:stretch>
        </p:blipFill>
        <p:spPr>
          <a:xfrm rot="10800000" flipV="1">
            <a:off x="7029803" y="603514"/>
            <a:ext cx="2613334" cy="2313596"/>
          </a:xfrm>
          <a:prstGeom prst="rect">
            <a:avLst/>
          </a:prstGeom>
        </p:spPr>
      </p:pic>
      <p:pic>
        <p:nvPicPr>
          <p:cNvPr id="21" name="Picture 20">
            <a:extLst>
              <a:ext uri="{FF2B5EF4-FFF2-40B4-BE49-F238E27FC236}">
                <a16:creationId xmlns:a16="http://schemas.microsoft.com/office/drawing/2014/main" id="{C9999D32-1AE2-40C4-8D1F-FF78E8648098}"/>
              </a:ext>
            </a:extLst>
          </p:cNvPr>
          <p:cNvPicPr>
            <a:picLocks noChangeAspect="1"/>
          </p:cNvPicPr>
          <p:nvPr/>
        </p:nvPicPr>
        <p:blipFill>
          <a:blip r:embed="rId5"/>
          <a:stretch>
            <a:fillRect/>
          </a:stretch>
        </p:blipFill>
        <p:spPr>
          <a:xfrm rot="10800000" flipV="1">
            <a:off x="4322572" y="616420"/>
            <a:ext cx="2526473" cy="2236698"/>
          </a:xfrm>
          <a:prstGeom prst="rect">
            <a:avLst/>
          </a:prstGeom>
        </p:spPr>
      </p:pic>
      <p:sp>
        <p:nvSpPr>
          <p:cNvPr id="44" name="Rectángulo 1">
            <a:extLst>
              <a:ext uri="{FF2B5EF4-FFF2-40B4-BE49-F238E27FC236}">
                <a16:creationId xmlns:a16="http://schemas.microsoft.com/office/drawing/2014/main" id="{A2FB2E3E-A3E9-4D80-B878-5DE8B5BAA834}"/>
              </a:ext>
            </a:extLst>
          </p:cNvPr>
          <p:cNvSpPr/>
          <p:nvPr/>
        </p:nvSpPr>
        <p:spPr>
          <a:xfrm>
            <a:off x="1612402" y="3566372"/>
            <a:ext cx="8063861" cy="2863926"/>
          </a:xfrm>
          <a:prstGeom prst="rect">
            <a:avLst/>
          </a:prstGeom>
        </p:spPr>
        <p:txBody>
          <a:bodyPr wrap="square">
            <a:spAutoFit/>
          </a:bodyPr>
          <a:lstStyle/>
          <a:p>
            <a:pPr marL="342900" marR="0" lvl="0" indent="-342900" algn="just">
              <a:lnSpc>
                <a:spcPct val="107000"/>
              </a:lnSpc>
              <a:spcBef>
                <a:spcPts val="0"/>
              </a:spcBef>
              <a:spcAft>
                <a:spcPts val="0"/>
              </a:spcAft>
              <a:buFont typeface="Symbol" panose="05050102010706020507" pitchFamily="18" charset="2"/>
              <a:buChar char=""/>
            </a:pPr>
            <a:r>
              <a:rPr lang="es-CO" sz="3400" dirty="0">
                <a:latin typeface="Times New Roman" panose="02020603050405020304" pitchFamily="18" charset="0"/>
                <a:ea typeface="Calibri" panose="020F0502020204030204" pitchFamily="34" charset="0"/>
                <a:cs typeface="Times New Roman" panose="02020603050405020304" pitchFamily="18" charset="0"/>
              </a:rPr>
              <a:t>Encuentros lúdicos los días sábados atendiendo a los niños y niñas que participan del comedor la Taza</a:t>
            </a:r>
          </a:p>
          <a:p>
            <a:pPr marL="342900" marR="0" lvl="0" indent="-342900" algn="just">
              <a:lnSpc>
                <a:spcPct val="107000"/>
              </a:lnSpc>
              <a:spcBef>
                <a:spcPts val="0"/>
              </a:spcBef>
              <a:spcAft>
                <a:spcPts val="0"/>
              </a:spcAft>
              <a:buFont typeface="Symbol" panose="05050102010706020507" pitchFamily="18" charset="2"/>
              <a:buChar char=""/>
            </a:pPr>
            <a:r>
              <a:rPr lang="es-CO" sz="3400" dirty="0">
                <a:latin typeface="Times New Roman" panose="02020603050405020304" pitchFamily="18" charset="0"/>
                <a:ea typeface="Calibri" panose="020F0502020204030204" pitchFamily="34" charset="0"/>
                <a:cs typeface="Times New Roman" panose="02020603050405020304" pitchFamily="18" charset="0"/>
              </a:rPr>
              <a:t>Almuerzos entregados en esto dos meses: 7160 almuerzos. </a:t>
            </a:r>
            <a:endParaRPr lang="en-US" sz="3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7736494"/>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TotalTime>
  <Words>575</Words>
  <Application>Microsoft Office PowerPoint</Application>
  <PresentationFormat>Panorámica</PresentationFormat>
  <Paragraphs>59</Paragraphs>
  <Slides>14</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14</vt:i4>
      </vt:variant>
    </vt:vector>
  </HeadingPairs>
  <TitlesOfParts>
    <vt:vector size="23" baseType="lpstr">
      <vt:lpstr>Arial</vt:lpstr>
      <vt:lpstr>Calibri</vt:lpstr>
      <vt:lpstr>Eras Bold ITC</vt:lpstr>
      <vt:lpstr>Modern No. 20</vt:lpstr>
      <vt:lpstr>Symbol</vt:lpstr>
      <vt:lpstr>Times New Roman</vt:lpstr>
      <vt:lpstr>Trebuchet MS</vt:lpstr>
      <vt:lpstr>Wingdings 3</vt:lpstr>
      <vt:lpstr>Faceta</vt:lpstr>
      <vt:lpstr>Presentación de PowerPoint</vt:lpstr>
      <vt:lpstr>Presentación de PowerPoint</vt:lpstr>
      <vt:lpstr>Presentación de PowerPoint</vt:lpstr>
      <vt:lpstr>Ubicación del Proyecto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Acer</dc:creator>
  <cp:lastModifiedBy>Acer</cp:lastModifiedBy>
  <cp:revision>4</cp:revision>
  <dcterms:created xsi:type="dcterms:W3CDTF">2020-06-26T18:08:10Z</dcterms:created>
  <dcterms:modified xsi:type="dcterms:W3CDTF">2020-06-26T18:12:02Z</dcterms:modified>
</cp:coreProperties>
</file>