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7" autoAdjust="0"/>
    <p:restoredTop sz="94660"/>
  </p:normalViewPr>
  <p:slideViewPr>
    <p:cSldViewPr snapToGrid="0">
      <p:cViewPr varScale="1">
        <p:scale>
          <a:sx n="85" d="100"/>
          <a:sy n="85"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C0ED4D-E3CF-4BAD-8689-6D38E35A0FB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84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C6CB34-A1E9-420F-9E2A-3016FA94F5D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21174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96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223441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92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95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86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42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95149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CB34-A1E9-420F-9E2A-3016FA94F5D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ED4D-E3CF-4BAD-8689-6D38E35A0FB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6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6CB34-A1E9-420F-9E2A-3016FA94F5D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228120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6CB34-A1E9-420F-9E2A-3016FA94F5DE}"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0ED4D-E3CF-4BAD-8689-6D38E35A0FB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2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6CB34-A1E9-420F-9E2A-3016FA94F5DE}"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0ED4D-E3CF-4BAD-8689-6D38E35A0F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9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6CB34-A1E9-420F-9E2A-3016FA94F5DE}"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16220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C6CB34-A1E9-420F-9E2A-3016FA94F5D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73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C6CB34-A1E9-420F-9E2A-3016FA94F5D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ED4D-E3CF-4BAD-8689-6D38E35A0FB4}" type="slidenum">
              <a:rPr lang="en-US" smtClean="0"/>
              <a:t>‹#›</a:t>
            </a:fld>
            <a:endParaRPr lang="en-US"/>
          </a:p>
        </p:txBody>
      </p:sp>
    </p:spTree>
    <p:extLst>
      <p:ext uri="{BB962C8B-B14F-4D97-AF65-F5344CB8AC3E}">
        <p14:creationId xmlns:p14="http://schemas.microsoft.com/office/powerpoint/2010/main" val="227364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C6CB34-A1E9-420F-9E2A-3016FA94F5DE}" type="datetimeFigureOut">
              <a:rPr lang="en-US" smtClean="0"/>
              <a:t>3/30/2021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C0ED4D-E3CF-4BAD-8689-6D38E35A0FB4}" type="slidenum">
              <a:rPr lang="en-US" smtClean="0"/>
              <a:t>‹#›</a:t>
            </a:fld>
            <a:endParaRPr lang="en-US"/>
          </a:p>
        </p:txBody>
      </p:sp>
    </p:spTree>
    <p:extLst>
      <p:ext uri="{BB962C8B-B14F-4D97-AF65-F5344CB8AC3E}">
        <p14:creationId xmlns:p14="http://schemas.microsoft.com/office/powerpoint/2010/main" val="39846066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mailto:fundacionartsuma@Gmail.co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EA3B04-DF41-4588-8F53-44902F4C016D}"/>
              </a:ext>
            </a:extLst>
          </p:cNvPr>
          <p:cNvPicPr>
            <a:picLocks noChangeAspect="1"/>
          </p:cNvPicPr>
          <p:nvPr/>
        </p:nvPicPr>
        <p:blipFill>
          <a:blip r:embed="rId2"/>
          <a:stretch>
            <a:fillRect/>
          </a:stretch>
        </p:blipFill>
        <p:spPr>
          <a:xfrm>
            <a:off x="1399737" y="1088954"/>
            <a:ext cx="9392524" cy="4049712"/>
          </a:xfrm>
          <a:prstGeom prst="rect">
            <a:avLst/>
          </a:prstGeom>
        </p:spPr>
      </p:pic>
      <p:sp>
        <p:nvSpPr>
          <p:cNvPr id="7" name="Rectangle 6">
            <a:extLst>
              <a:ext uri="{FF2B5EF4-FFF2-40B4-BE49-F238E27FC236}">
                <a16:creationId xmlns:a16="http://schemas.microsoft.com/office/drawing/2014/main" id="{5D458428-924A-4D63-A2F3-BE1A43429A87}"/>
              </a:ext>
            </a:extLst>
          </p:cNvPr>
          <p:cNvSpPr/>
          <p:nvPr/>
        </p:nvSpPr>
        <p:spPr>
          <a:xfrm>
            <a:off x="452727" y="0"/>
            <a:ext cx="29018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71A685-F645-4665-AE85-C39CA6118597}"/>
              </a:ext>
            </a:extLst>
          </p:cNvPr>
          <p:cNvSpPr/>
          <p:nvPr/>
        </p:nvSpPr>
        <p:spPr>
          <a:xfrm>
            <a:off x="0" y="6512022"/>
            <a:ext cx="12192000" cy="342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C26ABE-42C0-4490-AFC0-F7846E7D3212}"/>
              </a:ext>
            </a:extLst>
          </p:cNvPr>
          <p:cNvSpPr/>
          <p:nvPr/>
        </p:nvSpPr>
        <p:spPr>
          <a:xfrm>
            <a:off x="-2" y="6097755"/>
            <a:ext cx="12192002" cy="342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3D9E3A-C338-44C5-A5DF-1CF83B62564A}"/>
              </a:ext>
            </a:extLst>
          </p:cNvPr>
          <p:cNvSpPr/>
          <p:nvPr/>
        </p:nvSpPr>
        <p:spPr>
          <a:xfrm>
            <a:off x="890458" y="0"/>
            <a:ext cx="290185" cy="68548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DB27978-88F6-4952-9DC2-4B857618BF9B}"/>
              </a:ext>
            </a:extLst>
          </p:cNvPr>
          <p:cNvSpPr txBox="1">
            <a:spLocks/>
          </p:cNvSpPr>
          <p:nvPr/>
        </p:nvSpPr>
        <p:spPr>
          <a:xfrm>
            <a:off x="1254416" y="5153624"/>
            <a:ext cx="11011357" cy="1230844"/>
          </a:xfrm>
          <a:prstGeom prst="rect">
            <a:avLst/>
          </a:prstGeom>
        </p:spPr>
        <p:txBody>
          <a:bodyPr vert="horz" lIns="91440" tIns="45720" rIns="91440" bIns="45720" rtlCol="0" anchor="t">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6600" dirty="0">
                <a:latin typeface="Berlin Sans FB" panose="020E0602020502020306" pitchFamily="34" charset="0"/>
              </a:rPr>
              <a:t>MEMORIAS DE IMPACTO SOCIAL</a:t>
            </a:r>
            <a:endParaRPr lang="en-US" sz="6600" dirty="0">
              <a:latin typeface="Berlin Sans FB" panose="020E0602020502020306" pitchFamily="34" charset="0"/>
            </a:endParaRPr>
          </a:p>
        </p:txBody>
      </p:sp>
      <p:sp>
        <p:nvSpPr>
          <p:cNvPr id="6" name="Title 1">
            <a:extLst>
              <a:ext uri="{FF2B5EF4-FFF2-40B4-BE49-F238E27FC236}">
                <a16:creationId xmlns:a16="http://schemas.microsoft.com/office/drawing/2014/main" id="{6DBAB780-C9FA-445D-84DA-FB7855B93A96}"/>
              </a:ext>
            </a:extLst>
          </p:cNvPr>
          <p:cNvSpPr txBox="1">
            <a:spLocks/>
          </p:cNvSpPr>
          <p:nvPr/>
        </p:nvSpPr>
        <p:spPr>
          <a:xfrm>
            <a:off x="8296938" y="88841"/>
            <a:ext cx="3895061" cy="1924835"/>
          </a:xfrm>
          <a:prstGeom prst="rect">
            <a:avLst/>
          </a:prstGeom>
        </p:spPr>
        <p:txBody>
          <a:bodyPr vert="horz" lIns="91440" tIns="45720" rIns="91440" bIns="45720" rtlCol="0" anchor="t">
            <a:normAutofit fontScale="7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Tree>
    <p:extLst>
      <p:ext uri="{BB962C8B-B14F-4D97-AF65-F5344CB8AC3E}">
        <p14:creationId xmlns:p14="http://schemas.microsoft.com/office/powerpoint/2010/main" val="3912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0FD22F5-6608-4539-9DED-94E93F4229E3}"/>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4E88AE44-2EFA-41E8-93D5-FB20B1F8209D}"/>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9" name="CuadroTexto 2">
            <a:extLst>
              <a:ext uri="{FF2B5EF4-FFF2-40B4-BE49-F238E27FC236}">
                <a16:creationId xmlns:a16="http://schemas.microsoft.com/office/drawing/2014/main" id="{1DE5DF14-1BB8-4AAC-900E-687298B752B6}"/>
              </a:ext>
            </a:extLst>
          </p:cNvPr>
          <p:cNvSpPr txBox="1"/>
          <p:nvPr/>
        </p:nvSpPr>
        <p:spPr>
          <a:xfrm flipH="1">
            <a:off x="735183" y="913172"/>
            <a:ext cx="6647205" cy="1938992"/>
          </a:xfrm>
          <a:prstGeom prst="rect">
            <a:avLst/>
          </a:prstGeom>
          <a:noFill/>
        </p:spPr>
        <p:txBody>
          <a:bodyPr wrap="square" rtlCol="0">
            <a:spAutoFit/>
          </a:bodyPr>
          <a:lstStyle/>
          <a:p>
            <a:r>
              <a:rPr lang="es-CO" sz="2400" dirty="0">
                <a:latin typeface="+mj-lt"/>
                <a:cs typeface="Times New Roman" panose="02020603050405020304" pitchFamily="18" charset="0"/>
              </a:rPr>
              <a:t>En la Fundación durante este año 2020 se hizo presente en la vida de los niños y niñas en la entrega de los kit escolares se entregaron:</a:t>
            </a:r>
          </a:p>
          <a:p>
            <a:pPr marL="457200" indent="-457200">
              <a:buAutoNum type="arabicPeriod"/>
            </a:pPr>
            <a:r>
              <a:rPr lang="es-CO" sz="2400" dirty="0">
                <a:latin typeface="+mj-lt"/>
                <a:cs typeface="Times New Roman" panose="02020603050405020304" pitchFamily="18" charset="0"/>
              </a:rPr>
              <a:t>1000 ayudas que consistían en dos cuadernos, plastilina, colores, cartuchera, esferos y lápices. </a:t>
            </a:r>
            <a:endParaRPr lang="en-US" sz="2400" dirty="0">
              <a:latin typeface="+mj-lt"/>
              <a:cs typeface="Times New Roman" panose="02020603050405020304" pitchFamily="18" charset="0"/>
            </a:endParaRPr>
          </a:p>
        </p:txBody>
      </p:sp>
      <p:pic>
        <p:nvPicPr>
          <p:cNvPr id="10" name="Picture 9" descr="A picture containing text, person, different, posing&#10;&#10;Description automatically generated">
            <a:extLst>
              <a:ext uri="{FF2B5EF4-FFF2-40B4-BE49-F238E27FC236}">
                <a16:creationId xmlns:a16="http://schemas.microsoft.com/office/drawing/2014/main" id="{AA645230-93C7-4F2F-A98B-5BD875ABA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388" y="1550875"/>
            <a:ext cx="3812822" cy="3812822"/>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71B7DBB8-419C-439D-84B8-F24870662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17666" y="3521887"/>
            <a:ext cx="3691467" cy="2768600"/>
          </a:xfrm>
          <a:prstGeom prst="rect">
            <a:avLst/>
          </a:prstGeom>
        </p:spPr>
      </p:pic>
      <p:pic>
        <p:nvPicPr>
          <p:cNvPr id="14" name="Picture 13" descr="A picture containing person, indoor, little, toddler&#10;&#10;Description automatically generated">
            <a:extLst>
              <a:ext uri="{FF2B5EF4-FFF2-40B4-BE49-F238E27FC236}">
                <a16:creationId xmlns:a16="http://schemas.microsoft.com/office/drawing/2014/main" id="{73910DBA-1480-4870-BF02-36A70642D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011" y="3060453"/>
            <a:ext cx="2768601" cy="3691468"/>
          </a:xfrm>
          <a:prstGeom prst="rect">
            <a:avLst/>
          </a:prstGeom>
        </p:spPr>
      </p:pic>
    </p:spTree>
    <p:extLst>
      <p:ext uri="{BB962C8B-B14F-4D97-AF65-F5344CB8AC3E}">
        <p14:creationId xmlns:p14="http://schemas.microsoft.com/office/powerpoint/2010/main" val="273145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93BEACD-EC69-4A8B-81D7-32EF9AF54306}"/>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9A58553C-FC99-4414-AC78-C9FEA05CA48A}"/>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Subtítulo 2">
            <a:extLst>
              <a:ext uri="{FF2B5EF4-FFF2-40B4-BE49-F238E27FC236}">
                <a16:creationId xmlns:a16="http://schemas.microsoft.com/office/drawing/2014/main" id="{D3CB0280-39E8-436E-BBE6-7BAA0C9DE029}"/>
              </a:ext>
            </a:extLst>
          </p:cNvPr>
          <p:cNvSpPr txBox="1">
            <a:spLocks/>
          </p:cNvSpPr>
          <p:nvPr/>
        </p:nvSpPr>
        <p:spPr>
          <a:xfrm>
            <a:off x="1160742" y="1086678"/>
            <a:ext cx="8819703" cy="4982818"/>
          </a:xfrm>
          <a:prstGeom prst="rect">
            <a:avLst/>
          </a:prstGeom>
          <a:solidFill>
            <a:srgbClr val="92D050"/>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CO" sz="3200" dirty="0">
                <a:latin typeface="Arial Black" panose="020B0A04020102020204" pitchFamily="34" charset="0"/>
              </a:rPr>
              <a:t>Mayor información: </a:t>
            </a:r>
          </a:p>
          <a:p>
            <a:pPr marL="0" indent="0" algn="ctr">
              <a:buNone/>
            </a:pPr>
            <a:r>
              <a:rPr lang="es-CO" sz="3200" dirty="0">
                <a:latin typeface="Arial Black" panose="020B0A04020102020204" pitchFamily="34" charset="0"/>
              </a:rPr>
              <a:t>Luis Alfonso Canedo Restrepo</a:t>
            </a:r>
          </a:p>
          <a:p>
            <a:pPr marL="0" indent="0" algn="ctr">
              <a:buNone/>
            </a:pPr>
            <a:r>
              <a:rPr lang="es-CO" sz="3200" dirty="0">
                <a:latin typeface="Arial Black" panose="020B0A04020102020204" pitchFamily="34" charset="0"/>
              </a:rPr>
              <a:t>Cel. 3176460251 - 3173814370</a:t>
            </a:r>
          </a:p>
          <a:p>
            <a:pPr marL="0" indent="0" algn="ctr">
              <a:buNone/>
            </a:pPr>
            <a:r>
              <a:rPr lang="es-CO" sz="3200" dirty="0">
                <a:latin typeface="Arial Black" panose="020B0A04020102020204" pitchFamily="34" charset="0"/>
              </a:rPr>
              <a:t>Correo: </a:t>
            </a:r>
            <a:r>
              <a:rPr lang="es-CO" sz="3200" dirty="0">
                <a:latin typeface="Arial Black" panose="020B0A04020102020204" pitchFamily="34" charset="0"/>
                <a:hlinkClick r:id="rId3">
                  <a:extLst>
                    <a:ext uri="{A12FA001-AC4F-418D-AE19-62706E023703}">
                      <ahyp:hlinkClr xmlns:ahyp="http://schemas.microsoft.com/office/drawing/2018/hyperlinkcolor" val="tx"/>
                    </a:ext>
                  </a:extLst>
                </a:hlinkClick>
              </a:rPr>
              <a:t>fundacionartsuma@Gmail.com</a:t>
            </a:r>
            <a:endParaRPr lang="es-CO" sz="3200" dirty="0">
              <a:latin typeface="Arial Black" panose="020B0A04020102020204" pitchFamily="34" charset="0"/>
            </a:endParaRPr>
          </a:p>
          <a:p>
            <a:pPr marL="0" indent="0" algn="ctr">
              <a:buNone/>
            </a:pPr>
            <a:r>
              <a:rPr lang="es-CO" sz="3200" dirty="0">
                <a:latin typeface="Arial Black" panose="020B0A04020102020204" pitchFamily="34" charset="0"/>
              </a:rPr>
              <a:t>Página</a:t>
            </a:r>
            <a:r>
              <a:rPr lang="en-US" sz="3200" dirty="0">
                <a:latin typeface="Arial Black" panose="020B0A04020102020204" pitchFamily="34" charset="0"/>
              </a:rPr>
              <a:t> web: www.fundacionartsuma.org.com</a:t>
            </a:r>
          </a:p>
        </p:txBody>
      </p:sp>
    </p:spTree>
    <p:extLst>
      <p:ext uri="{BB962C8B-B14F-4D97-AF65-F5344CB8AC3E}">
        <p14:creationId xmlns:p14="http://schemas.microsoft.com/office/powerpoint/2010/main" val="299379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883353" y="0"/>
            <a:ext cx="5631940" cy="2428287"/>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2">
            <a:extLst>
              <a:ext uri="{FF2B5EF4-FFF2-40B4-BE49-F238E27FC236}">
                <a16:creationId xmlns:a16="http://schemas.microsoft.com/office/drawing/2014/main" id="{80BD9FEC-8230-45F5-9694-8869F13AA8FA}"/>
              </a:ext>
            </a:extLst>
          </p:cNvPr>
          <p:cNvSpPr>
            <a:spLocks noGrp="1"/>
          </p:cNvSpPr>
          <p:nvPr>
            <p:ph idx="1"/>
          </p:nvPr>
        </p:nvSpPr>
        <p:spPr>
          <a:xfrm>
            <a:off x="1027352" y="2473058"/>
            <a:ext cx="10069625" cy="3913311"/>
          </a:xfrm>
        </p:spPr>
        <p:txBody>
          <a:bodyPr>
            <a:noAutofit/>
          </a:bodyPr>
          <a:lstStyle/>
          <a:p>
            <a:pPr algn="ctr"/>
            <a:r>
              <a:rPr lang="es-CO" sz="2400" b="1" i="1" dirty="0">
                <a:latin typeface="Times New Roman" panose="02020603050405020304" pitchFamily="18" charset="0"/>
                <a:cs typeface="Times New Roman" panose="02020603050405020304" pitchFamily="18" charset="0"/>
              </a:rPr>
              <a:t>Artsuma, Arte al servicio de la humanidad, es una Fundación</a:t>
            </a:r>
          </a:p>
          <a:p>
            <a:pPr marL="0" indent="0" algn="ctr">
              <a:buNone/>
            </a:pPr>
            <a:r>
              <a:rPr lang="es-CO" sz="2400" b="1" i="1" dirty="0">
                <a:latin typeface="Times New Roman" panose="02020603050405020304" pitchFamily="18" charset="0"/>
                <a:cs typeface="Times New Roman" panose="02020603050405020304" pitchFamily="18" charset="0"/>
              </a:rPr>
              <a:t> sin ánimo de lucro que busca ayudar  la población en situación de vulnerabilidad y en riesgo sicosocial, por medio de actividades orientadas al mejoramiento de la calidad de vida de la población colombiana y de cualquier parte del mundo, participando en la promoción y protección de los derechos y deberes de los niños,  jóvenes, mujeres y familias a través del desarrollo de programas y proyectos que generen un impacto social en las diferentes sedes donde la fundación este presente generando un cambio y una transformación social.</a:t>
            </a:r>
            <a:endParaRPr lang="en-US" sz="2400" b="1" i="1"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50909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A09590-4D9D-4B26-8776-474180E887C4}"/>
              </a:ext>
            </a:extLst>
          </p:cNvPr>
          <p:cNvSpPr/>
          <p:nvPr/>
        </p:nvSpPr>
        <p:spPr>
          <a:xfrm>
            <a:off x="526573" y="0"/>
            <a:ext cx="3375956" cy="87085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EB78170-06F1-40F2-B7CF-1A069B1E9AFA}"/>
              </a:ext>
            </a:extLst>
          </p:cNvPr>
          <p:cNvSpPr txBox="1">
            <a:spLocks/>
          </p:cNvSpPr>
          <p:nvPr/>
        </p:nvSpPr>
        <p:spPr>
          <a:xfrm>
            <a:off x="766060" y="183640"/>
            <a:ext cx="3022169" cy="687217"/>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4000" dirty="0">
                <a:solidFill>
                  <a:schemeClr val="bg1"/>
                </a:solidFill>
                <a:latin typeface="Arial Black" panose="020B0A04020102020204" pitchFamily="34" charset="0"/>
              </a:rPr>
              <a:t>Misión</a:t>
            </a:r>
            <a:endParaRPr lang="en-US" sz="4000" dirty="0">
              <a:solidFill>
                <a:schemeClr val="bg1"/>
              </a:solidFill>
              <a:latin typeface="Arial Black" panose="020B0A04020102020204" pitchFamily="34" charset="0"/>
            </a:endParaRPr>
          </a:p>
        </p:txBody>
      </p:sp>
      <p:pic>
        <p:nvPicPr>
          <p:cNvPr id="9" name="Imagen 3">
            <a:extLst>
              <a:ext uri="{FF2B5EF4-FFF2-40B4-BE49-F238E27FC236}">
                <a16:creationId xmlns:a16="http://schemas.microsoft.com/office/drawing/2014/main" id="{04BC7DEA-4009-42FB-BA63-263AC180AEE6}"/>
              </a:ext>
            </a:extLst>
          </p:cNvPr>
          <p:cNvPicPr>
            <a:picLocks noChangeAspect="1"/>
          </p:cNvPicPr>
          <p:nvPr/>
        </p:nvPicPr>
        <p:blipFill rotWithShape="1">
          <a:blip r:embed="rId3">
            <a:extLst>
              <a:ext uri="{28A0092B-C50C-407E-A947-70E740481C1C}">
                <a14:useLocalDpi xmlns:a14="http://schemas.microsoft.com/office/drawing/2010/main" val="0"/>
              </a:ext>
            </a:extLst>
          </a:blip>
          <a:srcRect l="-436" t="8443" r="48742" b="14930"/>
          <a:stretch/>
        </p:blipFill>
        <p:spPr>
          <a:xfrm>
            <a:off x="7421218" y="1470991"/>
            <a:ext cx="4452730" cy="5161721"/>
          </a:xfrm>
          <a:prstGeom prst="rect">
            <a:avLst/>
          </a:prstGeom>
        </p:spPr>
      </p:pic>
      <p:sp>
        <p:nvSpPr>
          <p:cNvPr id="10" name="Rectangle 9">
            <a:extLst>
              <a:ext uri="{FF2B5EF4-FFF2-40B4-BE49-F238E27FC236}">
                <a16:creationId xmlns:a16="http://schemas.microsoft.com/office/drawing/2014/main" id="{5031C0CD-C5E0-4BBD-BD6C-F307E4FC2859}"/>
              </a:ext>
            </a:extLst>
          </p:cNvPr>
          <p:cNvSpPr/>
          <p:nvPr/>
        </p:nvSpPr>
        <p:spPr>
          <a:xfrm>
            <a:off x="1133258" y="1232939"/>
            <a:ext cx="6287960" cy="5262979"/>
          </a:xfrm>
          <a:prstGeom prst="rect">
            <a:avLst/>
          </a:prstGeom>
        </p:spPr>
        <p:txBody>
          <a:bodyPr wrap="square">
            <a:spAutoFit/>
          </a:bodyPr>
          <a:lstStyle/>
          <a:p>
            <a:pPr algn="ctr" fontAlgn="base"/>
            <a:r>
              <a:rPr lang="es-CO" sz="2400" b="1" dirty="0">
                <a:solidFill>
                  <a:srgbClr val="000000"/>
                </a:solidFill>
                <a:latin typeface="enriqueta"/>
              </a:rPr>
              <a:t>​Brindamos  protección a los niños, niñas, adolescentes y sus familias en condición de vulnerabilidad a través de la participación e interacción de los diferentes agente sociales, en pro de  fortalecer  el bienestar y la calidad de  vida  de estos grupos poblacionales.</a:t>
            </a:r>
          </a:p>
          <a:p>
            <a:pPr algn="ctr" fontAlgn="base"/>
            <a:r>
              <a:rPr lang="es-CO" sz="2400" b="1" dirty="0">
                <a:solidFill>
                  <a:srgbClr val="000000"/>
                </a:solidFill>
                <a:latin typeface="enriqueta"/>
              </a:rPr>
              <a:t> </a:t>
            </a:r>
          </a:p>
          <a:p>
            <a:pPr algn="ctr" fontAlgn="base"/>
            <a:r>
              <a:rPr lang="es-CO" sz="2400" b="1" dirty="0">
                <a:solidFill>
                  <a:srgbClr val="000000"/>
                </a:solidFill>
                <a:latin typeface="enriqueta"/>
              </a:rPr>
              <a:t>Impulsamos y apoyamos  el desarrollo de la comunidad a través del arte, el cuidado del medio ambiente, la nutrición y el deporte  como mecanismos que promueven el buen uso y aprovechamiento del tiempo libre y  el  desarrollo de potencialidades como factores de paz y reconciliación. </a:t>
            </a:r>
          </a:p>
        </p:txBody>
      </p:sp>
    </p:spTree>
    <p:extLst>
      <p:ext uri="{BB962C8B-B14F-4D97-AF65-F5344CB8AC3E}">
        <p14:creationId xmlns:p14="http://schemas.microsoft.com/office/powerpoint/2010/main" val="272870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144890-C96D-4B57-BAF9-AC65CA2F4314}"/>
              </a:ext>
            </a:extLst>
          </p:cNvPr>
          <p:cNvSpPr/>
          <p:nvPr/>
        </p:nvSpPr>
        <p:spPr>
          <a:xfrm>
            <a:off x="526573" y="0"/>
            <a:ext cx="3375956" cy="87085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9C9D58A-EEA7-46FC-91DF-62537DC52272}"/>
              </a:ext>
            </a:extLst>
          </p:cNvPr>
          <p:cNvSpPr txBox="1">
            <a:spLocks/>
          </p:cNvSpPr>
          <p:nvPr/>
        </p:nvSpPr>
        <p:spPr>
          <a:xfrm>
            <a:off x="766060" y="183640"/>
            <a:ext cx="3022169" cy="687217"/>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4000" dirty="0">
                <a:solidFill>
                  <a:schemeClr val="bg1"/>
                </a:solidFill>
                <a:latin typeface="Arial Black" panose="020B0A04020102020204" pitchFamily="34" charset="0"/>
              </a:rPr>
              <a:t>Visión</a:t>
            </a:r>
            <a:endParaRPr lang="en-US" sz="4000" dirty="0">
              <a:solidFill>
                <a:schemeClr val="bg1"/>
              </a:solidFill>
              <a:latin typeface="Arial Black" panose="020B0A04020102020204" pitchFamily="34" charset="0"/>
            </a:endParaRPr>
          </a:p>
        </p:txBody>
      </p:sp>
      <p:sp>
        <p:nvSpPr>
          <p:cNvPr id="9" name="Rectangle 8">
            <a:extLst>
              <a:ext uri="{FF2B5EF4-FFF2-40B4-BE49-F238E27FC236}">
                <a16:creationId xmlns:a16="http://schemas.microsoft.com/office/drawing/2014/main" id="{0D61CD70-01B4-495F-8793-12F8D5D1A43A}"/>
              </a:ext>
            </a:extLst>
          </p:cNvPr>
          <p:cNvSpPr/>
          <p:nvPr/>
        </p:nvSpPr>
        <p:spPr>
          <a:xfrm>
            <a:off x="810637" y="1458716"/>
            <a:ext cx="8198678" cy="4154984"/>
          </a:xfrm>
          <a:prstGeom prst="rect">
            <a:avLst/>
          </a:prstGeom>
        </p:spPr>
        <p:txBody>
          <a:bodyPr wrap="square">
            <a:spAutoFit/>
          </a:bodyPr>
          <a:lstStyle/>
          <a:p>
            <a:pPr algn="ctr" fontAlgn="base"/>
            <a:r>
              <a:rPr lang="es-CO" sz="2400" b="1" i="1" dirty="0">
                <a:solidFill>
                  <a:srgbClr val="000000"/>
                </a:solidFill>
                <a:latin typeface="enriqueta"/>
              </a:rPr>
              <a:t>Buscamos para el 2025 ser reconocidos a nivel nacional e internacional como una institución sin ánimo de lucro  pionera en la contribución del bienestar y la calidad de vida de la población en situación de vulnerabilidad. </a:t>
            </a:r>
          </a:p>
          <a:p>
            <a:pPr algn="ctr" fontAlgn="base"/>
            <a:endParaRPr lang="es-CO" sz="2400" b="1" i="1" dirty="0">
              <a:solidFill>
                <a:srgbClr val="000000"/>
              </a:solidFill>
              <a:latin typeface="enriqueta"/>
            </a:endParaRPr>
          </a:p>
          <a:p>
            <a:pPr algn="ctr" fontAlgn="base"/>
            <a:r>
              <a:rPr lang="es-CO" sz="2400" b="1" i="1" dirty="0">
                <a:solidFill>
                  <a:srgbClr val="000000"/>
                </a:solidFill>
                <a:latin typeface="enriqueta"/>
              </a:rPr>
              <a:t>Así mismo ser una Fundación comprometida con lo social y lo ecológico en beneficio de los seres humanos, por medio del arte como expresión que construye la paz, la educación como fortaleza para alcanzar grandes sueños, la salud como fuente de vida y la protección integral para ser instrumento de cambio en la sociedad.</a:t>
            </a:r>
          </a:p>
        </p:txBody>
      </p:sp>
    </p:spTree>
    <p:extLst>
      <p:ext uri="{BB962C8B-B14F-4D97-AF65-F5344CB8AC3E}">
        <p14:creationId xmlns:p14="http://schemas.microsoft.com/office/powerpoint/2010/main" val="92828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D3A9FF-48A4-4F00-948A-4BE8AA59FA39}"/>
              </a:ext>
            </a:extLst>
          </p:cNvPr>
          <p:cNvSpPr/>
          <p:nvPr/>
        </p:nvSpPr>
        <p:spPr>
          <a:xfrm>
            <a:off x="861391" y="278572"/>
            <a:ext cx="6096000" cy="1077218"/>
          </a:xfrm>
          <a:prstGeom prst="rect">
            <a:avLst/>
          </a:prstGeom>
        </p:spPr>
        <p:txBody>
          <a:bodyPr>
            <a:spAutoFit/>
          </a:bodyPr>
          <a:lstStyle/>
          <a:p>
            <a:r>
              <a:rPr lang="es-CO" sz="3200" dirty="0">
                <a:latin typeface="Eras Bold ITC" panose="020B0907030504020204" pitchFamily="34" charset="0"/>
              </a:rPr>
              <a:t>Proyecto Casa de Encuentro</a:t>
            </a:r>
          </a:p>
          <a:p>
            <a:r>
              <a:rPr lang="es-CO" sz="3200" dirty="0">
                <a:latin typeface="Eras Bold ITC" panose="020B0907030504020204" pitchFamily="34" charset="0"/>
              </a:rPr>
              <a:t>En-Red-A-Dos  en Bogotá </a:t>
            </a:r>
            <a:endParaRPr lang="en-US" sz="3200" dirty="0">
              <a:latin typeface="Eras Bold ITC" panose="020B0907030504020204" pitchFamily="34" charset="0"/>
            </a:endParaRPr>
          </a:p>
        </p:txBody>
      </p:sp>
      <p:sp>
        <p:nvSpPr>
          <p:cNvPr id="6" name="Rectangle 5">
            <a:extLst>
              <a:ext uri="{FF2B5EF4-FFF2-40B4-BE49-F238E27FC236}">
                <a16:creationId xmlns:a16="http://schemas.microsoft.com/office/drawing/2014/main" id="{CB2224BE-B02D-4FBB-835A-D2F7D981C717}"/>
              </a:ext>
            </a:extLst>
          </p:cNvPr>
          <p:cNvSpPr/>
          <p:nvPr/>
        </p:nvSpPr>
        <p:spPr>
          <a:xfrm>
            <a:off x="861390" y="1799057"/>
            <a:ext cx="6096001" cy="4401205"/>
          </a:xfrm>
          <a:prstGeom prst="rect">
            <a:avLst/>
          </a:prstGeom>
        </p:spPr>
        <p:txBody>
          <a:bodyPr wrap="square">
            <a:spAutoFit/>
          </a:bodyPr>
          <a:lstStyle/>
          <a:p>
            <a:r>
              <a:rPr lang="es-CO" sz="2000" b="1" i="1" dirty="0"/>
              <a:t>Barrios Alfonso López</a:t>
            </a:r>
          </a:p>
          <a:p>
            <a:r>
              <a:rPr lang="es-CO" sz="2000" b="1" i="1" dirty="0"/>
              <a:t>Sector Divino Niño – Asentamiento la Esperanza</a:t>
            </a:r>
          </a:p>
          <a:p>
            <a:endParaRPr lang="es-CO" sz="2000" b="1" i="1" dirty="0"/>
          </a:p>
          <a:p>
            <a:r>
              <a:rPr lang="es-CO" sz="2000" b="1" i="1" dirty="0"/>
              <a:t>El proyecto </a:t>
            </a:r>
            <a:r>
              <a:rPr lang="es-CO" sz="2000" b="1" i="1" dirty="0" err="1"/>
              <a:t>EnRedADos</a:t>
            </a:r>
            <a:r>
              <a:rPr lang="es-CO" sz="2000" b="1" i="1" dirty="0"/>
              <a:t>: Es la forma en la cual nos podremos unirnos a una causa social al servicio de los niños, niñas y adolescentes de una comunidad vulnerable. Para ello tenemos tres puntos en  los cuales se va a desarrollar esta intervención para ayudar a transformar la vida de los más necesitados. En este tiempo de Pandemia del Covid19, se realizaron acciones en favor de las familias en situación de necesidad: entrega de mercados, ayudas de paquetes de atención en emergencia en el sector del barrio Alfonso López en la localidad de Usme - Bogotá</a:t>
            </a:r>
          </a:p>
        </p:txBody>
      </p:sp>
      <p:sp>
        <p:nvSpPr>
          <p:cNvPr id="7" name="Title 1">
            <a:extLst>
              <a:ext uri="{FF2B5EF4-FFF2-40B4-BE49-F238E27FC236}">
                <a16:creationId xmlns:a16="http://schemas.microsoft.com/office/drawing/2014/main" id="{9756773F-D342-4830-8691-CEDF3AF01A5B}"/>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8" name="Title 1">
            <a:extLst>
              <a:ext uri="{FF2B5EF4-FFF2-40B4-BE49-F238E27FC236}">
                <a16:creationId xmlns:a16="http://schemas.microsoft.com/office/drawing/2014/main" id="{423F478D-6000-4F7F-8BD5-EB73DEC008C3}"/>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pic>
        <p:nvPicPr>
          <p:cNvPr id="10" name="Picture 9" descr="A picture containing sky, outdoor, mountain, overlooking&#10;&#10;Description automatically generated">
            <a:extLst>
              <a:ext uri="{FF2B5EF4-FFF2-40B4-BE49-F238E27FC236}">
                <a16:creationId xmlns:a16="http://schemas.microsoft.com/office/drawing/2014/main" id="{A703976D-644D-4FB1-8EC3-868686252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770" y="1549482"/>
            <a:ext cx="4612706" cy="3953483"/>
          </a:xfrm>
          <a:prstGeom prst="rect">
            <a:avLst/>
          </a:prstGeom>
        </p:spPr>
      </p:pic>
    </p:spTree>
    <p:extLst>
      <p:ext uri="{BB962C8B-B14F-4D97-AF65-F5344CB8AC3E}">
        <p14:creationId xmlns:p14="http://schemas.microsoft.com/office/powerpoint/2010/main" val="170537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B16C6D-21EE-4CAC-ACAD-86BC62D72225}"/>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E01D003D-F064-4BD9-81B2-85D12622BE0C}"/>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Rectángulo 1">
            <a:extLst>
              <a:ext uri="{FF2B5EF4-FFF2-40B4-BE49-F238E27FC236}">
                <a16:creationId xmlns:a16="http://schemas.microsoft.com/office/drawing/2014/main" id="{0A2BDCE6-C0D7-4AE4-AAD8-E75745466901}"/>
              </a:ext>
            </a:extLst>
          </p:cNvPr>
          <p:cNvSpPr/>
          <p:nvPr/>
        </p:nvSpPr>
        <p:spPr>
          <a:xfrm flipH="1">
            <a:off x="473522" y="140073"/>
            <a:ext cx="8948665" cy="923330"/>
          </a:xfrm>
          <a:prstGeom prst="rect">
            <a:avLst/>
          </a:prstGeom>
          <a:noFill/>
        </p:spPr>
        <p:txBody>
          <a:bodyPr wrap="squar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Eras Bold ITC" panose="020B0907030504020204" pitchFamily="34" charset="0"/>
              </a:rPr>
              <a:t>Descripción del Proyecto</a:t>
            </a:r>
          </a:p>
        </p:txBody>
      </p:sp>
      <p:sp>
        <p:nvSpPr>
          <p:cNvPr id="8" name="CuadroTexto 2">
            <a:extLst>
              <a:ext uri="{FF2B5EF4-FFF2-40B4-BE49-F238E27FC236}">
                <a16:creationId xmlns:a16="http://schemas.microsoft.com/office/drawing/2014/main" id="{8671D338-900C-46D7-AA82-589710CA1A7B}"/>
              </a:ext>
            </a:extLst>
          </p:cNvPr>
          <p:cNvSpPr txBox="1"/>
          <p:nvPr/>
        </p:nvSpPr>
        <p:spPr>
          <a:xfrm flipH="1">
            <a:off x="753774" y="960899"/>
            <a:ext cx="5725689" cy="5940088"/>
          </a:xfrm>
          <a:prstGeom prst="rect">
            <a:avLst/>
          </a:prstGeom>
          <a:noFill/>
        </p:spPr>
        <p:txBody>
          <a:bodyPr wrap="square" rtlCol="0">
            <a:spAutoFit/>
          </a:bodyPr>
          <a:lstStyle/>
          <a:p>
            <a:pPr algn="just"/>
            <a:r>
              <a:rPr lang="es-CO" sz="2000" dirty="0">
                <a:latin typeface="+mj-lt"/>
                <a:cs typeface="Times New Roman" panose="02020603050405020304" pitchFamily="18" charset="0"/>
              </a:rPr>
              <a:t>Tiene como propósito contribuir en el mejoramiento de la  calidad de vida y nutrición, de nuestros niños, niñas y adolescentes  por medio de alimentos saludables que resulten nutritivos, ricos en fibra, vitaminas, proteínas, carbohidratos y minerales;  promoviendo la seguridad alimentaria  y  así mismo previniendo   posibles enfermedades  y  un consumo  inadecuado  de  alimentos  que puedan resultar  perjudiciales para su salud. </a:t>
            </a:r>
          </a:p>
          <a:p>
            <a:pPr algn="just"/>
            <a:endParaRPr lang="es-CO" sz="2000" dirty="0">
              <a:latin typeface="+mj-lt"/>
              <a:cs typeface="Times New Roman" panose="02020603050405020304" pitchFamily="18" charset="0"/>
            </a:endParaRPr>
          </a:p>
          <a:p>
            <a:pPr algn="just"/>
            <a:r>
              <a:rPr lang="es-CO" sz="2000" dirty="0">
                <a:latin typeface="+mj-lt"/>
                <a:cs typeface="Times New Roman" panose="02020603050405020304" pitchFamily="18" charset="0"/>
              </a:rPr>
              <a:t>De igual forma, no se habla solamente de alimentar el cuerpo, sino, también la parte intelectual y humana: con los programas de refuerzo de clases, danzas, deporte, arte y escuela de padres de familia en la CASA DE ENCUENTRO ENREDADOS, ES ESTAR EN RED DE A DOS, EN EL BARRIO ALFONSO, LOCALIDAD DE USME BOGOTÁ.</a:t>
            </a:r>
            <a:endParaRPr lang="en-US" sz="2000" dirty="0">
              <a:latin typeface="+mj-lt"/>
              <a:cs typeface="Times New Roman" panose="02020603050405020304" pitchFamily="18" charset="0"/>
            </a:endParaRPr>
          </a:p>
        </p:txBody>
      </p:sp>
      <p:pic>
        <p:nvPicPr>
          <p:cNvPr id="10" name="Picture 9" descr="A group of people standing outside of a building&#10;&#10;Description automatically generated">
            <a:extLst>
              <a:ext uri="{FF2B5EF4-FFF2-40B4-BE49-F238E27FC236}">
                <a16:creationId xmlns:a16="http://schemas.microsoft.com/office/drawing/2014/main" id="{F082690B-860D-4E46-8CDF-A2A3E13BA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863" y="1236134"/>
            <a:ext cx="4734647" cy="4266831"/>
          </a:xfrm>
          <a:prstGeom prst="rect">
            <a:avLst/>
          </a:prstGeom>
        </p:spPr>
      </p:pic>
    </p:spTree>
    <p:extLst>
      <p:ext uri="{BB962C8B-B14F-4D97-AF65-F5344CB8AC3E}">
        <p14:creationId xmlns:p14="http://schemas.microsoft.com/office/powerpoint/2010/main" val="105641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491167-ED97-4B3D-B731-39D11F96AFAB}"/>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2698AB65-5CC6-4247-8070-5F73700BF435}"/>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Rectángulo 1">
            <a:extLst>
              <a:ext uri="{FF2B5EF4-FFF2-40B4-BE49-F238E27FC236}">
                <a16:creationId xmlns:a16="http://schemas.microsoft.com/office/drawing/2014/main" id="{39097503-783B-48DD-8751-0AA0CCBE0AB8}"/>
              </a:ext>
            </a:extLst>
          </p:cNvPr>
          <p:cNvSpPr/>
          <p:nvPr/>
        </p:nvSpPr>
        <p:spPr>
          <a:xfrm flipH="1">
            <a:off x="473522" y="140073"/>
            <a:ext cx="8948665" cy="1200329"/>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Eras Bold ITC" panose="020B0907030504020204" pitchFamily="34" charset="0"/>
              </a:rPr>
              <a:t>Niños, niñas y adolescentes beneficiados del comedor:</a:t>
            </a:r>
          </a:p>
        </p:txBody>
      </p:sp>
      <p:sp>
        <p:nvSpPr>
          <p:cNvPr id="8" name="Rectángulo 1">
            <a:extLst>
              <a:ext uri="{FF2B5EF4-FFF2-40B4-BE49-F238E27FC236}">
                <a16:creationId xmlns:a16="http://schemas.microsoft.com/office/drawing/2014/main" id="{B511EB23-E7AA-4973-9BDF-9334AB882598}"/>
              </a:ext>
            </a:extLst>
          </p:cNvPr>
          <p:cNvSpPr/>
          <p:nvPr/>
        </p:nvSpPr>
        <p:spPr>
          <a:xfrm flipH="1">
            <a:off x="5000905" y="1530947"/>
            <a:ext cx="6619150" cy="830997"/>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highlight>
                  <a:srgbClr val="FFFF00"/>
                </a:highlight>
                <a:latin typeface="Eras Bold ITC" panose="020B0907030504020204" pitchFamily="34" charset="0"/>
              </a:rPr>
              <a:t>Del 15 de enero de 2020 al 20 de marzo de 2020:</a:t>
            </a:r>
          </a:p>
        </p:txBody>
      </p:sp>
      <p:pic>
        <p:nvPicPr>
          <p:cNvPr id="10" name="Picture 9" descr="A picture containing photo, person, different, showing&#10;&#10;Description automatically generated">
            <a:extLst>
              <a:ext uri="{FF2B5EF4-FFF2-40B4-BE49-F238E27FC236}">
                <a16:creationId xmlns:a16="http://schemas.microsoft.com/office/drawing/2014/main" id="{CC50E9F0-392A-42DE-95A1-FB2398138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5" y="1340402"/>
            <a:ext cx="4224130" cy="4224130"/>
          </a:xfrm>
          <a:prstGeom prst="rect">
            <a:avLst/>
          </a:prstGeom>
        </p:spPr>
      </p:pic>
      <p:sp>
        <p:nvSpPr>
          <p:cNvPr id="11" name="CuadroTexto 2">
            <a:extLst>
              <a:ext uri="{FF2B5EF4-FFF2-40B4-BE49-F238E27FC236}">
                <a16:creationId xmlns:a16="http://schemas.microsoft.com/office/drawing/2014/main" id="{7832B358-14E7-43F7-A296-89F1EA4B6028}"/>
              </a:ext>
            </a:extLst>
          </p:cNvPr>
          <p:cNvSpPr txBox="1"/>
          <p:nvPr/>
        </p:nvSpPr>
        <p:spPr>
          <a:xfrm flipH="1">
            <a:off x="5013062" y="2517544"/>
            <a:ext cx="5975754" cy="3046988"/>
          </a:xfrm>
          <a:prstGeom prst="rect">
            <a:avLst/>
          </a:prstGeom>
          <a:noFill/>
        </p:spPr>
        <p:txBody>
          <a:bodyPr wrap="square" rtlCol="0">
            <a:spAutoFit/>
          </a:bodyPr>
          <a:lstStyle/>
          <a:p>
            <a:pPr algn="ctr"/>
            <a:r>
              <a:rPr lang="es-CO" sz="2400" dirty="0">
                <a:latin typeface="+mj-lt"/>
                <a:cs typeface="Times New Roman" panose="02020603050405020304" pitchFamily="18" charset="0"/>
              </a:rPr>
              <a:t>Se atendieron 150 beneficiarios de ciudadanía venezolana entre ellos niños, niñas y adolescentes con edades entre los 5 a los 14 años en promedio, durante este primeros meses del 2020 antes de llegar la situación del COVID19 65 días  se entregaron 9.750 unidades de almuerzos, atendiendo a la población en este sector de Usme, en Bogotá.</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82939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2"/>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F10D196-426F-4A00-8054-81CBE8F95AA6}"/>
              </a:ext>
            </a:extLst>
          </p:cNvPr>
          <p:cNvSpPr txBox="1">
            <a:spLocks/>
          </p:cNvSpPr>
          <p:nvPr/>
        </p:nvSpPr>
        <p:spPr>
          <a:xfrm>
            <a:off x="8460689"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2020</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2FB6E3F3-CB43-43E3-BC45-FC08CDEF0B7E}"/>
              </a:ext>
            </a:extLst>
          </p:cNvPr>
          <p:cNvSpPr txBox="1">
            <a:spLocks/>
          </p:cNvSpPr>
          <p:nvPr/>
        </p:nvSpPr>
        <p:spPr>
          <a:xfrm>
            <a:off x="9073174"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7" name="Rectángulo 1">
            <a:extLst>
              <a:ext uri="{FF2B5EF4-FFF2-40B4-BE49-F238E27FC236}">
                <a16:creationId xmlns:a16="http://schemas.microsoft.com/office/drawing/2014/main" id="{B2DCEF18-1FDA-48D7-BB5E-15740CEB6C03}"/>
              </a:ext>
            </a:extLst>
          </p:cNvPr>
          <p:cNvSpPr/>
          <p:nvPr/>
        </p:nvSpPr>
        <p:spPr>
          <a:xfrm flipH="1">
            <a:off x="855074" y="1019359"/>
            <a:ext cx="6619150" cy="830997"/>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highlight>
                  <a:srgbClr val="FF0000"/>
                </a:highlight>
                <a:latin typeface="Eras Bold ITC" panose="020B0907030504020204" pitchFamily="34" charset="0"/>
              </a:rPr>
              <a:t>Del 15 de marzo de 2020 al 24 de diciembre de 2020:</a:t>
            </a:r>
          </a:p>
        </p:txBody>
      </p:sp>
      <p:sp>
        <p:nvSpPr>
          <p:cNvPr id="8" name="CuadroTexto 2">
            <a:extLst>
              <a:ext uri="{FF2B5EF4-FFF2-40B4-BE49-F238E27FC236}">
                <a16:creationId xmlns:a16="http://schemas.microsoft.com/office/drawing/2014/main" id="{0F362555-9449-4937-9BBE-99037551157E}"/>
              </a:ext>
            </a:extLst>
          </p:cNvPr>
          <p:cNvSpPr txBox="1"/>
          <p:nvPr/>
        </p:nvSpPr>
        <p:spPr>
          <a:xfrm flipH="1">
            <a:off x="865014" y="2032052"/>
            <a:ext cx="6250325" cy="2308324"/>
          </a:xfrm>
          <a:prstGeom prst="rect">
            <a:avLst/>
          </a:prstGeom>
          <a:noFill/>
        </p:spPr>
        <p:txBody>
          <a:bodyPr wrap="square" rtlCol="0">
            <a:spAutoFit/>
          </a:bodyPr>
          <a:lstStyle/>
          <a:p>
            <a:pPr algn="ctr"/>
            <a:r>
              <a:rPr lang="es-CO" sz="2400" dirty="0">
                <a:latin typeface="+mj-lt"/>
                <a:cs typeface="Times New Roman" panose="02020603050405020304" pitchFamily="18" charset="0"/>
              </a:rPr>
              <a:t>Durante los meses de la pandemia de marzo a Diciembre se entregaron 200 mercados mensualmente para un total de: 2000 mercados a familias en situación de Vulnerabilidad, atendiendo a la población en este sector de Usme,  barrio Alfonso López en Bogotá.</a:t>
            </a:r>
            <a:endParaRPr lang="en-US" sz="2400" dirty="0">
              <a:latin typeface="+mj-lt"/>
              <a:cs typeface="Times New Roman" panose="02020603050405020304" pitchFamily="18" charset="0"/>
            </a:endParaRPr>
          </a:p>
        </p:txBody>
      </p:sp>
      <p:pic>
        <p:nvPicPr>
          <p:cNvPr id="10" name="Picture 9" descr="A picture containing photo, different, various, items&#10;&#10;Description automatically generated">
            <a:extLst>
              <a:ext uri="{FF2B5EF4-FFF2-40B4-BE49-F238E27FC236}">
                <a16:creationId xmlns:a16="http://schemas.microsoft.com/office/drawing/2014/main" id="{1C01233A-DD09-4D5C-BE13-5060A4430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402" y="1256013"/>
            <a:ext cx="4543658" cy="4326835"/>
          </a:xfrm>
          <a:prstGeom prst="rect">
            <a:avLst/>
          </a:prstGeom>
        </p:spPr>
      </p:pic>
      <p:pic>
        <p:nvPicPr>
          <p:cNvPr id="11" name="Picture 10" descr="A picture containing sky, mountain, outdoor, harbor&#10;&#10;Description automatically generated">
            <a:extLst>
              <a:ext uri="{FF2B5EF4-FFF2-40B4-BE49-F238E27FC236}">
                <a16:creationId xmlns:a16="http://schemas.microsoft.com/office/drawing/2014/main" id="{2031DCA0-4EB1-4372-BF4F-80F052A0F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24" y="4340376"/>
            <a:ext cx="6525777" cy="2535050"/>
          </a:xfrm>
          <a:prstGeom prst="rect">
            <a:avLst/>
          </a:prstGeom>
        </p:spPr>
      </p:pic>
    </p:spTree>
    <p:extLst>
      <p:ext uri="{BB962C8B-B14F-4D97-AF65-F5344CB8AC3E}">
        <p14:creationId xmlns:p14="http://schemas.microsoft.com/office/powerpoint/2010/main" val="38074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FA92A863-2DB5-4468-8A92-C367125F1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4497" y="1905602"/>
            <a:ext cx="4327503" cy="4952398"/>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94D00A56-6D60-407A-A6BF-789BB6079AA6}"/>
              </a:ext>
            </a:extLst>
          </p:cNvPr>
          <p:cNvPicPr>
            <a:picLocks noChangeAspect="1"/>
          </p:cNvPicPr>
          <p:nvPr/>
        </p:nvPicPr>
        <p:blipFill>
          <a:blip r:embed="rId3"/>
          <a:stretch>
            <a:fillRect/>
          </a:stretch>
        </p:blipFill>
        <p:spPr>
          <a:xfrm>
            <a:off x="9288799" y="-32659"/>
            <a:ext cx="2942724" cy="1268795"/>
          </a:xfrm>
          <a:prstGeom prst="rect">
            <a:avLst/>
          </a:prstGeom>
          <a:ln>
            <a:noFill/>
          </a:ln>
          <a:effectLst>
            <a:softEdge rad="112500"/>
          </a:effectLst>
        </p:spPr>
      </p:pic>
      <p:sp>
        <p:nvSpPr>
          <p:cNvPr id="3" name="Title 1">
            <a:extLst>
              <a:ext uri="{FF2B5EF4-FFF2-40B4-BE49-F238E27FC236}">
                <a16:creationId xmlns:a16="http://schemas.microsoft.com/office/drawing/2014/main" id="{C6768D07-96BD-4765-AAB4-44DC6BC1B62D}"/>
              </a:ext>
            </a:extLst>
          </p:cNvPr>
          <p:cNvSpPr txBox="1">
            <a:spLocks/>
          </p:cNvSpPr>
          <p:nvPr/>
        </p:nvSpPr>
        <p:spPr>
          <a:xfrm rot="16200000">
            <a:off x="-3059599" y="3085393"/>
            <a:ext cx="6858002" cy="687217"/>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MEMORIAS DE IMPACTO SOCIAL</a:t>
            </a:r>
            <a:endParaRPr lang="en-US" sz="2800" dirty="0">
              <a:latin typeface="Arial Black" panose="020B0A04020102020204" pitchFamily="34" charset="0"/>
            </a:endParaRPr>
          </a:p>
        </p:txBody>
      </p:sp>
      <p:sp>
        <p:nvSpPr>
          <p:cNvPr id="4" name="Rectangle 3">
            <a:extLst>
              <a:ext uri="{FF2B5EF4-FFF2-40B4-BE49-F238E27FC236}">
                <a16:creationId xmlns:a16="http://schemas.microsoft.com/office/drawing/2014/main" id="{CE02E501-E8A4-4D44-815F-12E7FF5EAD1F}"/>
              </a:ext>
            </a:extLst>
          </p:cNvPr>
          <p:cNvSpPr/>
          <p:nvPr/>
        </p:nvSpPr>
        <p:spPr>
          <a:xfrm>
            <a:off x="473524" y="0"/>
            <a:ext cx="10609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3D206BA-8567-43BC-AA28-833E1814B5A3}"/>
              </a:ext>
            </a:extLst>
          </p:cNvPr>
          <p:cNvSpPr txBox="1">
            <a:spLocks/>
          </p:cNvSpPr>
          <p:nvPr/>
        </p:nvSpPr>
        <p:spPr>
          <a:xfrm>
            <a:off x="9651980" y="5817704"/>
            <a:ext cx="2649358" cy="1040296"/>
          </a:xfrm>
          <a:prstGeom prst="rect">
            <a:avLst/>
          </a:prstGeom>
        </p:spPr>
        <p:txBody>
          <a:bodyPr vert="horz" lIns="91440" tIns="45720" rIns="91440" bIns="45720" rtlCol="0"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7000" dirty="0">
                <a:latin typeface="Berlin Sans FB" panose="020E0602020502020306" pitchFamily="34" charset="0"/>
              </a:rPr>
              <a:t>2019</a:t>
            </a:r>
            <a:endParaRPr lang="en-US" sz="17000" dirty="0">
              <a:latin typeface="Berlin Sans FB" panose="020E0602020502020306" pitchFamily="34" charset="0"/>
            </a:endParaRPr>
          </a:p>
        </p:txBody>
      </p:sp>
      <p:sp>
        <p:nvSpPr>
          <p:cNvPr id="6" name="Title 1">
            <a:extLst>
              <a:ext uri="{FF2B5EF4-FFF2-40B4-BE49-F238E27FC236}">
                <a16:creationId xmlns:a16="http://schemas.microsoft.com/office/drawing/2014/main" id="{163877C3-2AE5-4138-A56C-B25210929E91}"/>
              </a:ext>
            </a:extLst>
          </p:cNvPr>
          <p:cNvSpPr txBox="1">
            <a:spLocks/>
          </p:cNvSpPr>
          <p:nvPr/>
        </p:nvSpPr>
        <p:spPr>
          <a:xfrm>
            <a:off x="10563307" y="5502965"/>
            <a:ext cx="1155169" cy="629478"/>
          </a:xfrm>
          <a:prstGeom prst="rect">
            <a:avLst/>
          </a:prstGeom>
        </p:spPr>
        <p:txBody>
          <a:bodyPr vert="horz" lIns="91440" tIns="45720" rIns="91440" bIns="45720" rtlCol="0" anchor="t">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3600" dirty="0">
                <a:latin typeface="Berlin Sans FB" panose="020E0602020502020306" pitchFamily="34" charset="0"/>
              </a:rPr>
              <a:t>Año</a:t>
            </a:r>
            <a:endParaRPr lang="en-US" sz="3600" dirty="0">
              <a:latin typeface="Berlin Sans FB" panose="020E0602020502020306" pitchFamily="34" charset="0"/>
            </a:endParaRPr>
          </a:p>
        </p:txBody>
      </p:sp>
      <p:sp>
        <p:nvSpPr>
          <p:cNvPr id="9" name="CuadroTexto 2">
            <a:extLst>
              <a:ext uri="{FF2B5EF4-FFF2-40B4-BE49-F238E27FC236}">
                <a16:creationId xmlns:a16="http://schemas.microsoft.com/office/drawing/2014/main" id="{F4F6E934-02CA-4F52-9123-91A123D3E81D}"/>
              </a:ext>
            </a:extLst>
          </p:cNvPr>
          <p:cNvSpPr txBox="1"/>
          <p:nvPr/>
        </p:nvSpPr>
        <p:spPr>
          <a:xfrm flipH="1">
            <a:off x="579622" y="1118485"/>
            <a:ext cx="4779154" cy="5262979"/>
          </a:xfrm>
          <a:prstGeom prst="rect">
            <a:avLst/>
          </a:prstGeom>
          <a:noFill/>
        </p:spPr>
        <p:txBody>
          <a:bodyPr wrap="square" rtlCol="0">
            <a:spAutoFit/>
          </a:bodyPr>
          <a:lstStyle/>
          <a:p>
            <a:r>
              <a:rPr lang="es-CO" sz="2400" dirty="0">
                <a:latin typeface="+mj-lt"/>
                <a:cs typeface="Times New Roman" panose="02020603050405020304" pitchFamily="18" charset="0"/>
              </a:rPr>
              <a:t>Con el trabajo de la fundación en esta comunidad del barrio Alfonso López en  el tiempo de pandemia, se ha contribuido en diferentes acciones: </a:t>
            </a:r>
          </a:p>
          <a:p>
            <a:endParaRPr lang="es-CO" sz="2400" dirty="0">
              <a:latin typeface="+mj-lt"/>
              <a:cs typeface="Times New Roman" panose="02020603050405020304" pitchFamily="18" charset="0"/>
            </a:endParaRPr>
          </a:p>
          <a:p>
            <a:pPr marL="457200" indent="-457200">
              <a:buAutoNum type="arabicPeriod"/>
            </a:pPr>
            <a:r>
              <a:rPr lang="es-CO" sz="2400" dirty="0">
                <a:latin typeface="+mj-lt"/>
                <a:cs typeface="Times New Roman" panose="02020603050405020304" pitchFamily="18" charset="0"/>
              </a:rPr>
              <a:t>La entrega de mercados a familias migrantes y colombianas en situación de emergencia por pandemia en Bogotá.</a:t>
            </a:r>
          </a:p>
          <a:p>
            <a:pPr marL="457200" indent="-457200">
              <a:buAutoNum type="arabicPeriod"/>
            </a:pPr>
            <a:r>
              <a:rPr lang="es-CO" sz="2400" dirty="0">
                <a:latin typeface="+mj-lt"/>
                <a:cs typeface="Times New Roman" panose="02020603050405020304" pitchFamily="18" charset="0"/>
              </a:rPr>
              <a:t>La atención a las mascotas especialmente los perros que están en la calle con hambre, en jornadas de alimentación. 1500 kilos de alimento entregados</a:t>
            </a:r>
            <a:endParaRPr lang="en-US" sz="2400" dirty="0">
              <a:latin typeface="+mj-lt"/>
              <a:cs typeface="Times New Roman" panose="02020603050405020304" pitchFamily="18" charset="0"/>
            </a:endParaRPr>
          </a:p>
        </p:txBody>
      </p:sp>
      <p:sp>
        <p:nvSpPr>
          <p:cNvPr id="10" name="Title 1">
            <a:extLst>
              <a:ext uri="{FF2B5EF4-FFF2-40B4-BE49-F238E27FC236}">
                <a16:creationId xmlns:a16="http://schemas.microsoft.com/office/drawing/2014/main" id="{A73ED332-F453-46C9-B69B-78D564E2C1ED}"/>
              </a:ext>
            </a:extLst>
          </p:cNvPr>
          <p:cNvSpPr txBox="1">
            <a:spLocks/>
          </p:cNvSpPr>
          <p:nvPr/>
        </p:nvSpPr>
        <p:spPr>
          <a:xfrm>
            <a:off x="1929775" y="677936"/>
            <a:ext cx="6858002" cy="687217"/>
          </a:xfrm>
          <a:prstGeom prst="rect">
            <a:avLst/>
          </a:prstGeom>
        </p:spPr>
        <p:txBody>
          <a:bodyPr vert="horz" lIns="91440" tIns="45720" rIns="91440" bIns="45720" rtlCol="0" anchor="t">
            <a:normAutofit fontScale="7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800" dirty="0">
                <a:latin typeface="Arial Black" panose="020B0A04020102020204" pitchFamily="34" charset="0"/>
              </a:rPr>
              <a:t>ATENCIÓN EN SITUACIÓN DE PANDEMIA </a:t>
            </a:r>
          </a:p>
          <a:p>
            <a:pPr algn="ctr"/>
            <a:r>
              <a:rPr lang="es-CO" sz="2800" dirty="0">
                <a:latin typeface="Arial Black" panose="020B0A04020102020204" pitchFamily="34" charset="0"/>
              </a:rPr>
              <a:t>COVID 19</a:t>
            </a:r>
            <a:endParaRPr lang="en-US" sz="2800" dirty="0">
              <a:latin typeface="Arial Black" panose="020B0A04020102020204" pitchFamily="34" charset="0"/>
            </a:endParaRPr>
          </a:p>
        </p:txBody>
      </p:sp>
      <p:pic>
        <p:nvPicPr>
          <p:cNvPr id="11" name="Picture 10" descr="A picture containing person, outdoor, dog, mammal&#10;&#10;Description automatically generated">
            <a:extLst>
              <a:ext uri="{FF2B5EF4-FFF2-40B4-BE49-F238E27FC236}">
                <a16:creationId xmlns:a16="http://schemas.microsoft.com/office/drawing/2014/main" id="{C5FE9BE8-08B9-485E-B203-6CB61BBC8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776" y="1536174"/>
            <a:ext cx="2780513" cy="4281530"/>
          </a:xfrm>
          <a:prstGeom prst="rect">
            <a:avLst/>
          </a:prstGeom>
        </p:spPr>
      </p:pic>
    </p:spTree>
    <p:extLst>
      <p:ext uri="{BB962C8B-B14F-4D97-AF65-F5344CB8AC3E}">
        <p14:creationId xmlns:p14="http://schemas.microsoft.com/office/powerpoint/2010/main" val="18731557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804</TotalTime>
  <Words>903</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Berlin Sans FB</vt:lpstr>
      <vt:lpstr>enriqueta</vt:lpstr>
      <vt:lpstr>Eras Bold ITC</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LUIS ALFONSO CANEDO RESTREPO</cp:lastModifiedBy>
  <cp:revision>17</cp:revision>
  <dcterms:created xsi:type="dcterms:W3CDTF">2020-05-08T20:39:00Z</dcterms:created>
  <dcterms:modified xsi:type="dcterms:W3CDTF">2021-03-31T00:47:57Z</dcterms:modified>
</cp:coreProperties>
</file>